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9" r:id="rId4"/>
    <p:sldId id="270" r:id="rId5"/>
    <p:sldId id="281" r:id="rId6"/>
    <p:sldId id="276" r:id="rId7"/>
    <p:sldId id="282" r:id="rId8"/>
    <p:sldId id="279" r:id="rId9"/>
    <p:sldId id="280" r:id="rId10"/>
    <p:sldId id="283" r:id="rId11"/>
    <p:sldId id="284" r:id="rId12"/>
    <p:sldId id="278" r:id="rId13"/>
    <p:sldId id="285" r:id="rId14"/>
    <p:sldId id="264" r:id="rId15"/>
    <p:sldId id="266" r:id="rId16"/>
    <p:sldId id="267" r:id="rId17"/>
    <p:sldId id="268" r:id="rId18"/>
    <p:sldId id="269" r:id="rId19"/>
    <p:sldId id="272" r:id="rId20"/>
    <p:sldId id="275" r:id="rId21"/>
    <p:sldId id="273" r:id="rId22"/>
    <p:sldId id="274" r:id="rId2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06D07E9-F197-4504-93B5-A2C238AF90B8}" type="datetimeFigureOut">
              <a:rPr lang="de-DE" smtClean="0"/>
              <a:t>15.04.2026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C7D87C3-3D6A-47D9-B9ED-F8B0CEEB1E6A}" type="slidenum">
              <a:rPr lang="de-DE" smtClean="0"/>
              <a:t>‹Nr.›</a:t>
            </a:fld>
            <a:endParaRPr lang="de-DE"/>
          </a:p>
        </p:txBody>
      </p:sp>
    </p:spTree>
    <p:extLst>
      <p:ext uri="{BB962C8B-B14F-4D97-AF65-F5344CB8AC3E}">
        <p14:creationId xmlns:p14="http://schemas.microsoft.com/office/powerpoint/2010/main" val="2216933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6D07E9-F197-4504-93B5-A2C238AF90B8}" type="datetimeFigureOut">
              <a:rPr lang="de-DE" smtClean="0"/>
              <a:t>15.04.2026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C7D87C3-3D6A-47D9-B9ED-F8B0CEEB1E6A}" type="slidenum">
              <a:rPr lang="de-DE" smtClean="0"/>
              <a:t>‹Nr.›</a:t>
            </a:fld>
            <a:endParaRPr lang="de-DE"/>
          </a:p>
        </p:txBody>
      </p:sp>
    </p:spTree>
    <p:extLst>
      <p:ext uri="{BB962C8B-B14F-4D97-AF65-F5344CB8AC3E}">
        <p14:creationId xmlns:p14="http://schemas.microsoft.com/office/powerpoint/2010/main" val="1353687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6D07E9-F197-4504-93B5-A2C238AF90B8}" type="datetimeFigureOut">
              <a:rPr lang="de-DE" smtClean="0"/>
              <a:t>15.04.2026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C7D87C3-3D6A-47D9-B9ED-F8B0CEEB1E6A}" type="slidenum">
              <a:rPr lang="de-DE" smtClean="0"/>
              <a:t>‹Nr.›</a:t>
            </a:fld>
            <a:endParaRPr lang="de-DE"/>
          </a:p>
        </p:txBody>
      </p:sp>
    </p:spTree>
    <p:extLst>
      <p:ext uri="{BB962C8B-B14F-4D97-AF65-F5344CB8AC3E}">
        <p14:creationId xmlns:p14="http://schemas.microsoft.com/office/powerpoint/2010/main" val="65765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6D07E9-F197-4504-93B5-A2C238AF90B8}" type="datetimeFigureOut">
              <a:rPr lang="de-DE" smtClean="0"/>
              <a:t>15.04.2026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C7D87C3-3D6A-47D9-B9ED-F8B0CEEB1E6A}" type="slidenum">
              <a:rPr lang="de-DE" smtClean="0"/>
              <a:t>‹Nr.›</a:t>
            </a:fld>
            <a:endParaRPr lang="de-DE"/>
          </a:p>
        </p:txBody>
      </p:sp>
    </p:spTree>
    <p:extLst>
      <p:ext uri="{BB962C8B-B14F-4D97-AF65-F5344CB8AC3E}">
        <p14:creationId xmlns:p14="http://schemas.microsoft.com/office/powerpoint/2010/main" val="3595644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06D07E9-F197-4504-93B5-A2C238AF90B8}" type="datetimeFigureOut">
              <a:rPr lang="de-DE" smtClean="0"/>
              <a:t>15.04.2026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C7D87C3-3D6A-47D9-B9ED-F8B0CEEB1E6A}" type="slidenum">
              <a:rPr lang="de-DE" smtClean="0"/>
              <a:t>‹Nr.›</a:t>
            </a:fld>
            <a:endParaRPr lang="de-DE"/>
          </a:p>
        </p:txBody>
      </p:sp>
    </p:spTree>
    <p:extLst>
      <p:ext uri="{BB962C8B-B14F-4D97-AF65-F5344CB8AC3E}">
        <p14:creationId xmlns:p14="http://schemas.microsoft.com/office/powerpoint/2010/main" val="4259765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06D07E9-F197-4504-93B5-A2C238AF90B8}" type="datetimeFigureOut">
              <a:rPr lang="de-DE" smtClean="0"/>
              <a:t>15.04.2026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C7D87C3-3D6A-47D9-B9ED-F8B0CEEB1E6A}" type="slidenum">
              <a:rPr lang="de-DE" smtClean="0"/>
              <a:t>‹Nr.›</a:t>
            </a:fld>
            <a:endParaRPr lang="de-DE"/>
          </a:p>
        </p:txBody>
      </p:sp>
    </p:spTree>
    <p:extLst>
      <p:ext uri="{BB962C8B-B14F-4D97-AF65-F5344CB8AC3E}">
        <p14:creationId xmlns:p14="http://schemas.microsoft.com/office/powerpoint/2010/main" val="2008133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06D07E9-F197-4504-93B5-A2C238AF90B8}" type="datetimeFigureOut">
              <a:rPr lang="de-DE" smtClean="0"/>
              <a:t>15.04.2026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C7D87C3-3D6A-47D9-B9ED-F8B0CEEB1E6A}" type="slidenum">
              <a:rPr lang="de-DE" smtClean="0"/>
              <a:t>‹Nr.›</a:t>
            </a:fld>
            <a:endParaRPr lang="de-DE"/>
          </a:p>
        </p:txBody>
      </p:sp>
    </p:spTree>
    <p:extLst>
      <p:ext uri="{BB962C8B-B14F-4D97-AF65-F5344CB8AC3E}">
        <p14:creationId xmlns:p14="http://schemas.microsoft.com/office/powerpoint/2010/main" val="352119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06D07E9-F197-4504-93B5-A2C238AF90B8}" type="datetimeFigureOut">
              <a:rPr lang="de-DE" smtClean="0"/>
              <a:t>15.04.2026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C7D87C3-3D6A-47D9-B9ED-F8B0CEEB1E6A}" type="slidenum">
              <a:rPr lang="de-DE" smtClean="0"/>
              <a:t>‹Nr.›</a:t>
            </a:fld>
            <a:endParaRPr lang="de-DE"/>
          </a:p>
        </p:txBody>
      </p:sp>
    </p:spTree>
    <p:extLst>
      <p:ext uri="{BB962C8B-B14F-4D97-AF65-F5344CB8AC3E}">
        <p14:creationId xmlns:p14="http://schemas.microsoft.com/office/powerpoint/2010/main" val="3536141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06D07E9-F197-4504-93B5-A2C238AF90B8}" type="datetimeFigureOut">
              <a:rPr lang="de-DE" smtClean="0"/>
              <a:t>15.04.2026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C7D87C3-3D6A-47D9-B9ED-F8B0CEEB1E6A}" type="slidenum">
              <a:rPr lang="de-DE" smtClean="0"/>
              <a:t>‹Nr.›</a:t>
            </a:fld>
            <a:endParaRPr lang="de-DE"/>
          </a:p>
        </p:txBody>
      </p:sp>
    </p:spTree>
    <p:extLst>
      <p:ext uri="{BB962C8B-B14F-4D97-AF65-F5344CB8AC3E}">
        <p14:creationId xmlns:p14="http://schemas.microsoft.com/office/powerpoint/2010/main" val="3574960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6D07E9-F197-4504-93B5-A2C238AF90B8}" type="datetimeFigureOut">
              <a:rPr lang="de-DE" smtClean="0"/>
              <a:t>15.04.2026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C7D87C3-3D6A-47D9-B9ED-F8B0CEEB1E6A}" type="slidenum">
              <a:rPr lang="de-DE" smtClean="0"/>
              <a:t>‹Nr.›</a:t>
            </a:fld>
            <a:endParaRPr lang="de-DE"/>
          </a:p>
        </p:txBody>
      </p:sp>
    </p:spTree>
    <p:extLst>
      <p:ext uri="{BB962C8B-B14F-4D97-AF65-F5344CB8AC3E}">
        <p14:creationId xmlns:p14="http://schemas.microsoft.com/office/powerpoint/2010/main" val="1316405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6D07E9-F197-4504-93B5-A2C238AF90B8}" type="datetimeFigureOut">
              <a:rPr lang="de-DE" smtClean="0"/>
              <a:t>15.04.2026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C7D87C3-3D6A-47D9-B9ED-F8B0CEEB1E6A}" type="slidenum">
              <a:rPr lang="de-DE" smtClean="0"/>
              <a:t>‹Nr.›</a:t>
            </a:fld>
            <a:endParaRPr lang="de-DE"/>
          </a:p>
        </p:txBody>
      </p:sp>
    </p:spTree>
    <p:extLst>
      <p:ext uri="{BB962C8B-B14F-4D97-AF65-F5344CB8AC3E}">
        <p14:creationId xmlns:p14="http://schemas.microsoft.com/office/powerpoint/2010/main" val="3997186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6D07E9-F197-4504-93B5-A2C238AF90B8}" type="datetimeFigureOut">
              <a:rPr lang="de-DE" smtClean="0"/>
              <a:t>15.04.2026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D87C3-3D6A-47D9-B9ED-F8B0CEEB1E6A}" type="slidenum">
              <a:rPr lang="de-DE" smtClean="0"/>
              <a:t>‹Nr.›</a:t>
            </a:fld>
            <a:endParaRPr lang="de-DE"/>
          </a:p>
        </p:txBody>
      </p:sp>
    </p:spTree>
    <p:extLst>
      <p:ext uri="{BB962C8B-B14F-4D97-AF65-F5344CB8AC3E}">
        <p14:creationId xmlns:p14="http://schemas.microsoft.com/office/powerpoint/2010/main" val="31663657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www.lehrplanplus.bayern.de/fachlehrplan/mittelschule/9/mathematik/regelklasse"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2708920"/>
            <a:ext cx="7772400" cy="1470025"/>
          </a:xfrm>
        </p:spPr>
        <p:txBody>
          <a:bodyPr>
            <a:normAutofit fontScale="90000"/>
          </a:bodyPr>
          <a:lstStyle/>
          <a:p>
            <a:r>
              <a:rPr lang="de-DE" sz="5000" dirty="0" smtClean="0"/>
              <a:t>Informationsveranstaltung zum Qualifizierenden Mittelschulabschluss</a:t>
            </a:r>
            <a:br>
              <a:rPr lang="de-DE" sz="5000" dirty="0" smtClean="0"/>
            </a:br>
            <a:endParaRPr lang="de-DE" sz="5000" dirty="0"/>
          </a:p>
        </p:txBody>
      </p:sp>
      <p:sp>
        <p:nvSpPr>
          <p:cNvPr id="3" name="Untertitel 2"/>
          <p:cNvSpPr>
            <a:spLocks noGrp="1"/>
          </p:cNvSpPr>
          <p:nvPr>
            <p:ph type="subTitle" idx="1"/>
          </p:nvPr>
        </p:nvSpPr>
        <p:spPr>
          <a:xfrm>
            <a:off x="1331640" y="4437112"/>
            <a:ext cx="6400800" cy="1752600"/>
          </a:xfrm>
        </p:spPr>
        <p:txBody>
          <a:bodyPr/>
          <a:lstStyle/>
          <a:p>
            <a:r>
              <a:rPr lang="de-DE" dirty="0" smtClean="0"/>
              <a:t>Datum: 24. Februar 2026</a:t>
            </a:r>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88640"/>
            <a:ext cx="4026179" cy="161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9783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412776"/>
          </a:xfrm>
        </p:spPr>
        <p:txBody>
          <a:bodyPr/>
          <a:lstStyle/>
          <a:p>
            <a:r>
              <a:rPr lang="de-DE" sz="4000" u="sng" dirty="0" smtClean="0"/>
              <a:t>Ablauf der jeweiligen Prüfung </a:t>
            </a:r>
            <a:br>
              <a:rPr lang="de-DE" sz="4000" u="sng" dirty="0" smtClean="0"/>
            </a:br>
            <a:r>
              <a:rPr lang="de-DE" sz="4000" dirty="0" smtClean="0">
                <a:solidFill>
                  <a:srgbClr val="FFC000"/>
                </a:solidFill>
              </a:rPr>
              <a:t>Englisch - schriftlich</a:t>
            </a:r>
            <a:endParaRPr lang="de-DE" sz="4000" dirty="0">
              <a:solidFill>
                <a:srgbClr val="FFC000"/>
              </a:solidFill>
            </a:endParaRPr>
          </a:p>
        </p:txBody>
      </p:sp>
      <p:sp>
        <p:nvSpPr>
          <p:cNvPr id="3" name="Inhaltsplatzhalter 2"/>
          <p:cNvSpPr>
            <a:spLocks noGrp="1"/>
          </p:cNvSpPr>
          <p:nvPr>
            <p:ph idx="1"/>
          </p:nvPr>
        </p:nvSpPr>
        <p:spPr>
          <a:xfrm>
            <a:off x="467544" y="1340768"/>
            <a:ext cx="8229600" cy="5073427"/>
          </a:xfrm>
        </p:spPr>
        <p:txBody>
          <a:bodyPr>
            <a:normAutofit/>
          </a:bodyPr>
          <a:lstStyle/>
          <a:p>
            <a:r>
              <a:rPr lang="de-DE" sz="2400" b="1" dirty="0" smtClean="0"/>
              <a:t>Zugelassene Hilfsmittel: </a:t>
            </a:r>
            <a:endParaRPr lang="de-DE" sz="2400" b="1" dirty="0"/>
          </a:p>
          <a:p>
            <a:pPr lvl="1"/>
            <a:r>
              <a:rPr lang="de-DE" sz="2200" b="1" dirty="0" smtClean="0"/>
              <a:t>Wörterbuch: Deutsch - Englisch/ Englisch – Deutsch </a:t>
            </a:r>
            <a:endParaRPr lang="de-DE" sz="22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021288"/>
            <a:ext cx="1865939" cy="74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302" b="18604"/>
          <a:stretch/>
        </p:blipFill>
        <p:spPr bwMode="auto">
          <a:xfrm>
            <a:off x="7693612" y="99249"/>
            <a:ext cx="1450388" cy="101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2276872"/>
            <a:ext cx="2569645" cy="3973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913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021288"/>
            <a:ext cx="1865939" cy="74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Inhaltsplatzhalter 3"/>
          <p:cNvSpPr>
            <a:spLocks noGrp="1"/>
          </p:cNvSpPr>
          <p:nvPr>
            <p:ph idx="1"/>
          </p:nvPr>
        </p:nvSpPr>
        <p:spPr>
          <a:xfrm>
            <a:off x="457200" y="1600200"/>
            <a:ext cx="8229600" cy="5167464"/>
          </a:xfrm>
        </p:spPr>
        <p:txBody>
          <a:bodyPr>
            <a:normAutofit lnSpcReduction="10000"/>
          </a:bodyPr>
          <a:lstStyle/>
          <a:p>
            <a:r>
              <a:rPr lang="de-DE" sz="2400" b="1" dirty="0" smtClean="0"/>
              <a:t>Zeit: </a:t>
            </a:r>
            <a:r>
              <a:rPr lang="de-DE" sz="2400" b="1" i="1" dirty="0" smtClean="0"/>
              <a:t>75 min</a:t>
            </a:r>
          </a:p>
          <a:p>
            <a:pPr marL="342900" lvl="1" indent="-342900">
              <a:buFont typeface="Arial" panose="020B0604020202020204" pitchFamily="34" charset="0"/>
              <a:buChar char="•"/>
            </a:pPr>
            <a:r>
              <a:rPr lang="de-DE" sz="2200" b="1" dirty="0" smtClean="0"/>
              <a:t>Mögliche Inhalte (vgl. Lernskript und Lehrplan):</a:t>
            </a:r>
          </a:p>
          <a:p>
            <a:pPr marL="742950" lvl="2" indent="-342900">
              <a:buFont typeface="Wingdings" panose="05000000000000000000" pitchFamily="2" charset="2"/>
              <a:buChar char="Ø"/>
            </a:pPr>
            <a:r>
              <a:rPr lang="de-DE" sz="1800" dirty="0" smtClean="0"/>
              <a:t>LB </a:t>
            </a:r>
            <a:r>
              <a:rPr lang="de-DE" sz="1800" dirty="0"/>
              <a:t>1: </a:t>
            </a:r>
            <a:r>
              <a:rPr lang="de-DE" sz="1800" dirty="0" smtClean="0"/>
              <a:t>Lebensraum Erde</a:t>
            </a:r>
          </a:p>
          <a:p>
            <a:pPr marL="1200150" lvl="3" indent="-342900">
              <a:buFont typeface="Wingdings" panose="05000000000000000000" pitchFamily="2" charset="2"/>
              <a:buChar char="Ø"/>
            </a:pPr>
            <a:r>
              <a:rPr lang="de-DE" sz="1400" dirty="0" smtClean="0"/>
              <a:t>EU</a:t>
            </a:r>
          </a:p>
          <a:p>
            <a:pPr marL="1200150" lvl="3" indent="-342900">
              <a:buFont typeface="Wingdings" panose="05000000000000000000" pitchFamily="2" charset="2"/>
              <a:buChar char="Ø"/>
            </a:pPr>
            <a:r>
              <a:rPr lang="de-DE" sz="1400" dirty="0" smtClean="0"/>
              <a:t>Globalisierung </a:t>
            </a:r>
          </a:p>
          <a:p>
            <a:pPr marL="1200150" lvl="3" indent="-342900">
              <a:buFont typeface="Wingdings" panose="05000000000000000000" pitchFamily="2" charset="2"/>
              <a:buChar char="Ø"/>
            </a:pPr>
            <a:r>
              <a:rPr lang="de-DE" sz="1400" dirty="0" smtClean="0"/>
              <a:t>Klimawandel und Klimaschutz</a:t>
            </a:r>
          </a:p>
          <a:p>
            <a:pPr marL="742950" lvl="2" indent="-342900">
              <a:buFont typeface="Wingdings" panose="05000000000000000000" pitchFamily="2" charset="2"/>
              <a:buChar char="Ø"/>
            </a:pPr>
            <a:r>
              <a:rPr lang="de-DE" sz="1800" dirty="0" smtClean="0"/>
              <a:t>LB </a:t>
            </a:r>
            <a:r>
              <a:rPr lang="de-DE" sz="1800" dirty="0"/>
              <a:t>2: </a:t>
            </a:r>
            <a:r>
              <a:rPr lang="de-DE" sz="1800" dirty="0" smtClean="0"/>
              <a:t>Zeit und Wandel </a:t>
            </a:r>
          </a:p>
          <a:p>
            <a:pPr marL="1200150" lvl="3" indent="-342900">
              <a:buFont typeface="Wingdings" panose="05000000000000000000" pitchFamily="2" charset="2"/>
              <a:buChar char="Ø"/>
            </a:pPr>
            <a:r>
              <a:rPr lang="de-DE" sz="1400" dirty="0" err="1" smtClean="0"/>
              <a:t>Erinnerungskulutr</a:t>
            </a:r>
            <a:r>
              <a:rPr lang="de-DE" sz="1400" dirty="0" smtClean="0"/>
              <a:t> </a:t>
            </a:r>
          </a:p>
          <a:p>
            <a:pPr marL="1200150" lvl="3" indent="-342900">
              <a:buFont typeface="Wingdings" panose="05000000000000000000" pitchFamily="2" charset="2"/>
              <a:buChar char="Ø"/>
            </a:pPr>
            <a:r>
              <a:rPr lang="de-DE" sz="1400" dirty="0" smtClean="0"/>
              <a:t>Kalter Krieg </a:t>
            </a:r>
          </a:p>
          <a:p>
            <a:pPr marL="1200150" lvl="3" indent="-342900">
              <a:buFont typeface="Wingdings" panose="05000000000000000000" pitchFamily="2" charset="2"/>
              <a:buChar char="Ø"/>
            </a:pPr>
            <a:r>
              <a:rPr lang="de-DE" sz="1400" dirty="0" smtClean="0"/>
              <a:t>DDR/ BRD </a:t>
            </a:r>
          </a:p>
          <a:p>
            <a:pPr marL="1200150" lvl="3" indent="-342900">
              <a:buFont typeface="Wingdings" panose="05000000000000000000" pitchFamily="2" charset="2"/>
              <a:buChar char="Ø"/>
            </a:pPr>
            <a:r>
              <a:rPr lang="de-DE" sz="1400" dirty="0" smtClean="0"/>
              <a:t>Wiedervereinigung </a:t>
            </a:r>
          </a:p>
          <a:p>
            <a:pPr marL="1200150" lvl="3" indent="-342900">
              <a:buFont typeface="Wingdings" panose="05000000000000000000" pitchFamily="2" charset="2"/>
              <a:buChar char="Ø"/>
            </a:pPr>
            <a:r>
              <a:rPr lang="de-DE" sz="1400" dirty="0" smtClean="0"/>
              <a:t>Terrorismus </a:t>
            </a:r>
          </a:p>
          <a:p>
            <a:pPr marL="742950" lvl="2" indent="-342900">
              <a:buFont typeface="Wingdings" panose="05000000000000000000" pitchFamily="2" charset="2"/>
              <a:buChar char="Ø"/>
            </a:pPr>
            <a:r>
              <a:rPr lang="de-DE" sz="1800" dirty="0" smtClean="0"/>
              <a:t>LB 3: Politik und Gesellschaft </a:t>
            </a:r>
          </a:p>
          <a:p>
            <a:pPr marL="1200150" lvl="3" indent="-342900">
              <a:buFont typeface="Wingdings" panose="05000000000000000000" pitchFamily="2" charset="2"/>
              <a:buChar char="Ø"/>
            </a:pPr>
            <a:r>
              <a:rPr lang="de-DE" sz="1400" dirty="0" smtClean="0"/>
              <a:t>Entwicklung Ost- und Westdeutschland </a:t>
            </a:r>
          </a:p>
          <a:p>
            <a:pPr marL="1200150" lvl="3" indent="-342900">
              <a:buFont typeface="Wingdings" panose="05000000000000000000" pitchFamily="2" charset="2"/>
              <a:buChar char="Ø"/>
            </a:pPr>
            <a:r>
              <a:rPr lang="de-DE" sz="1400" dirty="0" smtClean="0"/>
              <a:t>Friedenssicherung </a:t>
            </a:r>
          </a:p>
          <a:p>
            <a:pPr marL="742950" lvl="2" indent="-342900">
              <a:buFont typeface="Wingdings" panose="05000000000000000000" pitchFamily="2" charset="2"/>
              <a:buChar char="Ø"/>
            </a:pPr>
            <a:r>
              <a:rPr lang="de-DE" sz="1800" dirty="0" smtClean="0"/>
              <a:t>LB </a:t>
            </a:r>
            <a:r>
              <a:rPr lang="de-DE" sz="1800" dirty="0"/>
              <a:t>4</a:t>
            </a:r>
            <a:r>
              <a:rPr lang="de-DE" sz="1800" dirty="0" smtClean="0"/>
              <a:t>: Lebenswelt </a:t>
            </a:r>
          </a:p>
          <a:p>
            <a:pPr marL="1200150" lvl="3" indent="-342900">
              <a:buFont typeface="Wingdings" panose="05000000000000000000" pitchFamily="2" charset="2"/>
              <a:buChar char="Ø"/>
            </a:pPr>
            <a:r>
              <a:rPr lang="de-DE" sz="1400" dirty="0" smtClean="0"/>
              <a:t>Migration und Integration </a:t>
            </a:r>
            <a:r>
              <a:rPr lang="de-DE" sz="1400" dirty="0"/>
              <a:t/>
            </a:r>
            <a:br>
              <a:rPr lang="de-DE" sz="1400" dirty="0"/>
            </a:br>
            <a:endParaRPr lang="de-DE" sz="1400" b="1" dirty="0" smtClean="0"/>
          </a:p>
          <a:p>
            <a:pPr marL="800100" lvl="3" indent="-342900">
              <a:buFont typeface="Wingdings" panose="05000000000000000000" pitchFamily="2" charset="2"/>
              <a:buChar char="Ø"/>
            </a:pPr>
            <a:r>
              <a:rPr lang="de-DE" sz="1800" dirty="0" smtClean="0"/>
              <a:t>Grundwissen </a:t>
            </a:r>
          </a:p>
          <a:p>
            <a:endParaRPr lang="de-DE" sz="2000" dirty="0" smtClean="0"/>
          </a:p>
          <a:p>
            <a:endParaRPr lang="de-DE" dirty="0"/>
          </a:p>
        </p:txBody>
      </p:sp>
      <p:sp>
        <p:nvSpPr>
          <p:cNvPr id="8" name="Titel 1"/>
          <p:cNvSpPr>
            <a:spLocks noGrp="1"/>
          </p:cNvSpPr>
          <p:nvPr>
            <p:ph type="title"/>
          </p:nvPr>
        </p:nvSpPr>
        <p:spPr/>
        <p:txBody>
          <a:bodyPr>
            <a:normAutofit fontScale="90000"/>
          </a:bodyPr>
          <a:lstStyle/>
          <a:p>
            <a:r>
              <a:rPr lang="de-DE" sz="4000" u="sng" dirty="0" smtClean="0"/>
              <a:t>Ablauf der jeweiligen Prüfung </a:t>
            </a:r>
            <a:br>
              <a:rPr lang="de-DE" sz="4000" u="sng" dirty="0" smtClean="0"/>
            </a:br>
            <a:r>
              <a:rPr lang="de-DE" sz="4000" dirty="0" smtClean="0">
                <a:solidFill>
                  <a:srgbClr val="FF99CC"/>
                </a:solidFill>
              </a:rPr>
              <a:t>Geschichte – Politik- Geographie </a:t>
            </a:r>
            <a:br>
              <a:rPr lang="de-DE" sz="4000" dirty="0" smtClean="0">
                <a:solidFill>
                  <a:srgbClr val="FF99CC"/>
                </a:solidFill>
              </a:rPr>
            </a:br>
            <a:r>
              <a:rPr lang="de-DE" sz="4000" dirty="0" smtClean="0">
                <a:solidFill>
                  <a:srgbClr val="FF99CC"/>
                </a:solidFill>
              </a:rPr>
              <a:t>(GPG)</a:t>
            </a:r>
            <a:endParaRPr lang="de-DE" sz="4000" dirty="0">
              <a:solidFill>
                <a:srgbClr val="FF99CC"/>
              </a:solidFill>
            </a:endParaRPr>
          </a:p>
        </p:txBody>
      </p:sp>
      <p:pic>
        <p:nvPicPr>
          <p:cNvPr id="8194" name="Picture 2" descr="Erdkunde - Kostenlose bildung-Ic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6587"/>
            <a:ext cx="1564433" cy="1564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847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021288"/>
            <a:ext cx="1865939" cy="74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Inhaltsplatzhalter 3"/>
          <p:cNvSpPr>
            <a:spLocks noGrp="1"/>
          </p:cNvSpPr>
          <p:nvPr>
            <p:ph idx="1"/>
          </p:nvPr>
        </p:nvSpPr>
        <p:spPr>
          <a:xfrm>
            <a:off x="457200" y="1600200"/>
            <a:ext cx="8229600" cy="5167464"/>
          </a:xfrm>
        </p:spPr>
        <p:txBody>
          <a:bodyPr>
            <a:normAutofit/>
          </a:bodyPr>
          <a:lstStyle/>
          <a:p>
            <a:r>
              <a:rPr lang="de-DE" sz="2400" b="1" dirty="0" smtClean="0"/>
              <a:t>Zugelassenes Hilfsmittel: Atlas </a:t>
            </a:r>
          </a:p>
          <a:p>
            <a:pPr marL="0" indent="0">
              <a:buNone/>
            </a:pPr>
            <a:endParaRPr lang="de-DE" sz="1400" b="1" dirty="0" smtClean="0"/>
          </a:p>
          <a:p>
            <a:endParaRPr lang="de-DE" sz="2000" dirty="0" smtClean="0"/>
          </a:p>
          <a:p>
            <a:endParaRPr lang="de-DE" dirty="0"/>
          </a:p>
        </p:txBody>
      </p:sp>
      <p:sp>
        <p:nvSpPr>
          <p:cNvPr id="8" name="Titel 1"/>
          <p:cNvSpPr>
            <a:spLocks noGrp="1"/>
          </p:cNvSpPr>
          <p:nvPr>
            <p:ph type="title"/>
          </p:nvPr>
        </p:nvSpPr>
        <p:spPr/>
        <p:txBody>
          <a:bodyPr>
            <a:normAutofit fontScale="90000"/>
          </a:bodyPr>
          <a:lstStyle/>
          <a:p>
            <a:r>
              <a:rPr lang="de-DE" sz="4000" u="sng" dirty="0" smtClean="0"/>
              <a:t>Ablauf der jeweiligen Prüfung </a:t>
            </a:r>
            <a:br>
              <a:rPr lang="de-DE" sz="4000" u="sng" dirty="0" smtClean="0"/>
            </a:br>
            <a:r>
              <a:rPr lang="de-DE" sz="4000" dirty="0" smtClean="0">
                <a:solidFill>
                  <a:srgbClr val="FF99CC"/>
                </a:solidFill>
              </a:rPr>
              <a:t>Geschichte – Politik- Geographie </a:t>
            </a:r>
            <a:br>
              <a:rPr lang="de-DE" sz="4000" dirty="0" smtClean="0">
                <a:solidFill>
                  <a:srgbClr val="FF99CC"/>
                </a:solidFill>
              </a:rPr>
            </a:br>
            <a:r>
              <a:rPr lang="de-DE" sz="4000" dirty="0" smtClean="0">
                <a:solidFill>
                  <a:srgbClr val="FF99CC"/>
                </a:solidFill>
              </a:rPr>
              <a:t>(GPG)</a:t>
            </a:r>
            <a:endParaRPr lang="de-DE" sz="4000" dirty="0">
              <a:solidFill>
                <a:srgbClr val="FF99CC"/>
              </a:solidFill>
            </a:endParaRPr>
          </a:p>
        </p:txBody>
      </p:sp>
      <p:pic>
        <p:nvPicPr>
          <p:cNvPr id="8194" name="Picture 2" descr="Erdkunde - Kostenlose bildung-Ic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6587"/>
            <a:ext cx="1564433" cy="156443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2132856"/>
            <a:ext cx="3384376" cy="4441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2771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021288"/>
            <a:ext cx="1865939" cy="74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Inhaltsplatzhalter 3"/>
          <p:cNvSpPr>
            <a:spLocks noGrp="1"/>
          </p:cNvSpPr>
          <p:nvPr>
            <p:ph idx="1"/>
          </p:nvPr>
        </p:nvSpPr>
        <p:spPr>
          <a:xfrm>
            <a:off x="457200" y="1600200"/>
            <a:ext cx="8229600" cy="5167464"/>
          </a:xfrm>
        </p:spPr>
        <p:txBody>
          <a:bodyPr>
            <a:normAutofit fontScale="55000" lnSpcReduction="20000"/>
          </a:bodyPr>
          <a:lstStyle/>
          <a:p>
            <a:r>
              <a:rPr lang="de-DE" sz="4400" b="1" dirty="0" smtClean="0"/>
              <a:t>Zeit: </a:t>
            </a:r>
            <a:r>
              <a:rPr lang="de-DE" sz="4400" b="1" i="1" dirty="0" smtClean="0"/>
              <a:t>75 min</a:t>
            </a:r>
          </a:p>
          <a:p>
            <a:pPr marL="342900" lvl="1" indent="-342900">
              <a:buFont typeface="Arial" panose="020B0604020202020204" pitchFamily="34" charset="0"/>
              <a:buChar char="•"/>
            </a:pPr>
            <a:r>
              <a:rPr lang="de-DE" sz="4400" b="1" dirty="0" smtClean="0"/>
              <a:t>Mögliche Inhalte (vgl. Lernskript und Lehrplan):</a:t>
            </a:r>
          </a:p>
          <a:p>
            <a:pPr lvl="1">
              <a:buFont typeface="Wingdings" panose="05000000000000000000" pitchFamily="2" charset="2"/>
              <a:buChar char="Ø"/>
            </a:pPr>
            <a:r>
              <a:rPr lang="de-DE" sz="3400" dirty="0" smtClean="0"/>
              <a:t>LB 1:Naturwissenschaftliches </a:t>
            </a:r>
            <a:r>
              <a:rPr lang="de-DE" sz="3400" dirty="0"/>
              <a:t>Arbeiten</a:t>
            </a:r>
          </a:p>
          <a:p>
            <a:pPr lvl="1">
              <a:buFont typeface="Wingdings" panose="05000000000000000000" pitchFamily="2" charset="2"/>
              <a:buChar char="Ø"/>
            </a:pPr>
            <a:r>
              <a:rPr lang="de-DE" sz="3400" dirty="0"/>
              <a:t>LB </a:t>
            </a:r>
            <a:r>
              <a:rPr lang="de-DE" sz="3400" dirty="0" smtClean="0"/>
              <a:t>2:Lebensgrundlage Kohlenstoff</a:t>
            </a:r>
          </a:p>
          <a:p>
            <a:pPr lvl="2">
              <a:buFont typeface="Wingdings" panose="05000000000000000000" pitchFamily="2" charset="2"/>
              <a:buChar char="Ø"/>
            </a:pPr>
            <a:r>
              <a:rPr lang="de-DE" sz="2900" dirty="0" smtClean="0"/>
              <a:t>Organische Rohstoffe</a:t>
            </a:r>
          </a:p>
          <a:p>
            <a:pPr lvl="2">
              <a:buFont typeface="Wingdings" panose="05000000000000000000" pitchFamily="2" charset="2"/>
              <a:buChar char="Ø"/>
            </a:pPr>
            <a:r>
              <a:rPr lang="de-DE" sz="2900" dirty="0" smtClean="0"/>
              <a:t>Kohlenwasserstoffe</a:t>
            </a:r>
          </a:p>
          <a:p>
            <a:pPr lvl="2">
              <a:buFont typeface="Wingdings" panose="05000000000000000000" pitchFamily="2" charset="2"/>
              <a:buChar char="Ø"/>
            </a:pPr>
            <a:r>
              <a:rPr lang="de-DE" sz="2900" dirty="0" smtClean="0"/>
              <a:t>Kunststoffe</a:t>
            </a:r>
          </a:p>
          <a:p>
            <a:pPr lvl="2">
              <a:buFont typeface="Wingdings" panose="05000000000000000000" pitchFamily="2" charset="2"/>
              <a:buChar char="Ø"/>
            </a:pPr>
            <a:r>
              <a:rPr lang="de-DE" sz="2900" dirty="0" smtClean="0"/>
              <a:t>Biomoleküle</a:t>
            </a:r>
            <a:r>
              <a:rPr lang="de-DE" sz="2900" dirty="0"/>
              <a:t>: Alkohole und Kohlenhydrate</a:t>
            </a:r>
          </a:p>
          <a:p>
            <a:pPr lvl="1">
              <a:buFont typeface="Wingdings" panose="05000000000000000000" pitchFamily="2" charset="2"/>
              <a:buChar char="Ø"/>
            </a:pPr>
            <a:r>
              <a:rPr lang="de-DE" sz="3400" dirty="0"/>
              <a:t>LB </a:t>
            </a:r>
            <a:r>
              <a:rPr lang="de-DE" sz="3400" dirty="0" smtClean="0"/>
              <a:t>3:Mensch </a:t>
            </a:r>
            <a:r>
              <a:rPr lang="de-DE" sz="3400" dirty="0"/>
              <a:t>und Gesundheit</a:t>
            </a:r>
          </a:p>
          <a:p>
            <a:pPr lvl="2">
              <a:buFont typeface="Wingdings" panose="05000000000000000000" pitchFamily="2" charset="2"/>
              <a:buChar char="Ø"/>
            </a:pPr>
            <a:r>
              <a:rPr lang="de-DE" sz="2900" dirty="0" smtClean="0"/>
              <a:t>Zellen </a:t>
            </a:r>
            <a:r>
              <a:rPr lang="de-DE" sz="2900" dirty="0"/>
              <a:t>– Bausteine des </a:t>
            </a:r>
            <a:r>
              <a:rPr lang="de-DE" sz="2900" dirty="0" smtClean="0"/>
              <a:t>Lebens</a:t>
            </a:r>
          </a:p>
          <a:p>
            <a:pPr lvl="2">
              <a:buFont typeface="Wingdings" panose="05000000000000000000" pitchFamily="2" charset="2"/>
              <a:buChar char="Ø"/>
            </a:pPr>
            <a:r>
              <a:rPr lang="de-DE" sz="2900" dirty="0" smtClean="0"/>
              <a:t>Angewandte </a:t>
            </a:r>
            <a:r>
              <a:rPr lang="de-DE" sz="2900" dirty="0"/>
              <a:t>Genetik</a:t>
            </a:r>
          </a:p>
          <a:p>
            <a:pPr lvl="1">
              <a:buFont typeface="Wingdings" panose="05000000000000000000" pitchFamily="2" charset="2"/>
              <a:buChar char="Ø"/>
            </a:pPr>
            <a:r>
              <a:rPr lang="de-DE" sz="3400" dirty="0"/>
              <a:t>LB </a:t>
            </a:r>
            <a:r>
              <a:rPr lang="de-DE" sz="3400" dirty="0" smtClean="0"/>
              <a:t>4:Materie</a:t>
            </a:r>
            <a:r>
              <a:rPr lang="de-DE" sz="3400" dirty="0"/>
              <a:t>, Stoffe und </a:t>
            </a:r>
            <a:r>
              <a:rPr lang="de-DE" sz="3400" dirty="0" smtClean="0"/>
              <a:t>Technik</a:t>
            </a:r>
          </a:p>
          <a:p>
            <a:pPr lvl="2">
              <a:buFont typeface="Wingdings" panose="05000000000000000000" pitchFamily="2" charset="2"/>
              <a:buChar char="Ø"/>
            </a:pPr>
            <a:r>
              <a:rPr lang="de-DE" sz="2900" dirty="0" smtClean="0"/>
              <a:t>Grundlagen </a:t>
            </a:r>
            <a:r>
              <a:rPr lang="de-DE" sz="2900" dirty="0"/>
              <a:t>der </a:t>
            </a:r>
            <a:r>
              <a:rPr lang="de-DE" sz="2900" dirty="0" smtClean="0"/>
              <a:t>Radioaktivität</a:t>
            </a:r>
          </a:p>
          <a:p>
            <a:pPr lvl="2">
              <a:buFont typeface="Wingdings" panose="05000000000000000000" pitchFamily="2" charset="2"/>
              <a:buChar char="Ø"/>
            </a:pPr>
            <a:r>
              <a:rPr lang="de-DE" sz="2900" dirty="0" smtClean="0"/>
              <a:t>Kernenergie</a:t>
            </a:r>
          </a:p>
          <a:p>
            <a:pPr lvl="2">
              <a:buFont typeface="Wingdings" panose="05000000000000000000" pitchFamily="2" charset="2"/>
              <a:buChar char="Ø"/>
            </a:pPr>
            <a:r>
              <a:rPr lang="de-DE" sz="2900" dirty="0" smtClean="0"/>
              <a:t>Energieversorgung </a:t>
            </a:r>
            <a:r>
              <a:rPr lang="de-DE" sz="2900" dirty="0"/>
              <a:t>im </a:t>
            </a:r>
            <a:r>
              <a:rPr lang="de-DE" sz="2900" dirty="0" smtClean="0"/>
              <a:t>Wandel</a:t>
            </a:r>
          </a:p>
          <a:p>
            <a:pPr lvl="2">
              <a:buFont typeface="Wingdings" panose="05000000000000000000" pitchFamily="2" charset="2"/>
              <a:buChar char="Ø"/>
            </a:pPr>
            <a:r>
              <a:rPr lang="de-DE" sz="2900" dirty="0" smtClean="0"/>
              <a:t>Grundlagen </a:t>
            </a:r>
            <a:r>
              <a:rPr lang="de-DE" sz="2900" dirty="0"/>
              <a:t>der Kommunikation: Informationsaufnahme und -verarbeitung beim </a:t>
            </a:r>
            <a:r>
              <a:rPr lang="de-DE" sz="2900" dirty="0" smtClean="0"/>
              <a:t>Menschen</a:t>
            </a:r>
          </a:p>
          <a:p>
            <a:pPr lvl="2">
              <a:buFont typeface="Wingdings" panose="05000000000000000000" pitchFamily="2" charset="2"/>
              <a:buChar char="Ø"/>
            </a:pPr>
            <a:r>
              <a:rPr lang="de-DE" sz="2900" dirty="0" smtClean="0"/>
              <a:t>Kommunikations- </a:t>
            </a:r>
            <a:r>
              <a:rPr lang="de-DE" sz="2900" dirty="0"/>
              <a:t>und Informationstechnik</a:t>
            </a:r>
          </a:p>
          <a:p>
            <a:pPr marL="800100" lvl="3" indent="-342900">
              <a:buFont typeface="Wingdings" panose="05000000000000000000" pitchFamily="2" charset="2"/>
              <a:buChar char="Ø"/>
            </a:pPr>
            <a:r>
              <a:rPr lang="de-DE" sz="3800" dirty="0" smtClean="0"/>
              <a:t>Grundwissen </a:t>
            </a:r>
          </a:p>
          <a:p>
            <a:endParaRPr lang="de-DE" sz="2000" dirty="0" smtClean="0"/>
          </a:p>
          <a:p>
            <a:endParaRPr lang="de-DE" dirty="0"/>
          </a:p>
        </p:txBody>
      </p:sp>
      <p:sp>
        <p:nvSpPr>
          <p:cNvPr id="8" name="Titel 1"/>
          <p:cNvSpPr>
            <a:spLocks noGrp="1"/>
          </p:cNvSpPr>
          <p:nvPr>
            <p:ph type="title"/>
          </p:nvPr>
        </p:nvSpPr>
        <p:spPr/>
        <p:txBody>
          <a:bodyPr>
            <a:normAutofit fontScale="90000"/>
          </a:bodyPr>
          <a:lstStyle/>
          <a:p>
            <a:r>
              <a:rPr lang="de-DE" sz="4000" u="sng" dirty="0" smtClean="0"/>
              <a:t>Ablauf der jeweiligen Prüfung </a:t>
            </a:r>
            <a:br>
              <a:rPr lang="de-DE" sz="4000" u="sng" dirty="0" smtClean="0"/>
            </a:br>
            <a:r>
              <a:rPr lang="de-DE" sz="4000" dirty="0" smtClean="0">
                <a:solidFill>
                  <a:srgbClr val="00B050"/>
                </a:solidFill>
              </a:rPr>
              <a:t>Natur und Technik </a:t>
            </a:r>
            <a:br>
              <a:rPr lang="de-DE" sz="4000" dirty="0" smtClean="0">
                <a:solidFill>
                  <a:srgbClr val="00B050"/>
                </a:solidFill>
              </a:rPr>
            </a:br>
            <a:r>
              <a:rPr lang="de-DE" sz="4000" dirty="0" smtClean="0">
                <a:solidFill>
                  <a:srgbClr val="00B050"/>
                </a:solidFill>
              </a:rPr>
              <a:t>(NT)</a:t>
            </a:r>
            <a:endParaRPr lang="de-DE" sz="4000" dirty="0">
              <a:solidFill>
                <a:srgbClr val="00B050"/>
              </a:solidFill>
            </a:endParaRPr>
          </a:p>
        </p:txBody>
      </p:sp>
      <p:pic>
        <p:nvPicPr>
          <p:cNvPr id="1026" name="Picture 2" descr="Natur und Technik – Bertha-von-Suttner-Gymnasium"/>
          <p:cNvPicPr>
            <a:picLocks noChangeAspect="1" noChangeArrowheads="1"/>
          </p:cNvPicPr>
          <p:nvPr/>
        </p:nvPicPr>
        <p:blipFill rotWithShape="1">
          <a:blip r:embed="rId3">
            <a:extLst>
              <a:ext uri="{28A0092B-C50C-407E-A947-70E740481C1C}">
                <a14:useLocalDpi xmlns:a14="http://schemas.microsoft.com/office/drawing/2010/main" val="0"/>
              </a:ext>
            </a:extLst>
          </a:blip>
          <a:srcRect l="25977" t="9338" r="24211" b="11266"/>
          <a:stretch/>
        </p:blipFill>
        <p:spPr bwMode="auto">
          <a:xfrm>
            <a:off x="7524328" y="116632"/>
            <a:ext cx="1506175" cy="144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510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Ablauf der jeweiligen Prüfung</a:t>
            </a:r>
            <a:endParaRPr lang="de-DE" dirty="0"/>
          </a:p>
        </p:txBody>
      </p:sp>
      <p:sp>
        <p:nvSpPr>
          <p:cNvPr id="3" name="Inhaltsplatzhalter 2"/>
          <p:cNvSpPr>
            <a:spLocks noGrp="1"/>
          </p:cNvSpPr>
          <p:nvPr>
            <p:ph idx="1"/>
          </p:nvPr>
        </p:nvSpPr>
        <p:spPr>
          <a:xfrm>
            <a:off x="539552" y="1340768"/>
            <a:ext cx="8229600" cy="5357192"/>
          </a:xfrm>
        </p:spPr>
        <p:txBody>
          <a:bodyPr>
            <a:noAutofit/>
          </a:bodyPr>
          <a:lstStyle/>
          <a:p>
            <a:r>
              <a:rPr lang="de-DE" dirty="0" smtClean="0"/>
              <a:t>Kunst</a:t>
            </a:r>
          </a:p>
          <a:p>
            <a:pPr lvl="1">
              <a:buFont typeface="Wingdings" panose="05000000000000000000" pitchFamily="2" charset="2"/>
              <a:buChar char="Ø"/>
            </a:pPr>
            <a:r>
              <a:rPr lang="de-DE" sz="2000" dirty="0" smtClean="0"/>
              <a:t> Schriftlicher Teil: 30 Min </a:t>
            </a:r>
          </a:p>
          <a:p>
            <a:pPr lvl="1">
              <a:buFont typeface="Wingdings" panose="05000000000000000000" pitchFamily="2" charset="2"/>
              <a:buChar char="Ø"/>
            </a:pPr>
            <a:r>
              <a:rPr lang="de-DE" sz="2000" dirty="0" smtClean="0"/>
              <a:t> Praktischer Teil: 150 Min -&gt; Wahl aus 3 verschiedenen Themen </a:t>
            </a:r>
          </a:p>
          <a:p>
            <a:r>
              <a:rPr lang="de-DE" i="1" dirty="0" smtClean="0"/>
              <a:t>Sport </a:t>
            </a:r>
          </a:p>
          <a:p>
            <a:pPr lvl="1">
              <a:buFont typeface="Wingdings" panose="05000000000000000000" pitchFamily="2" charset="2"/>
              <a:buChar char="Ø"/>
            </a:pPr>
            <a:r>
              <a:rPr lang="de-DE" sz="2000" dirty="0"/>
              <a:t>Schriftlicher Teil: 30 Min </a:t>
            </a:r>
          </a:p>
          <a:p>
            <a:pPr lvl="1">
              <a:buFont typeface="Wingdings" panose="05000000000000000000" pitchFamily="2" charset="2"/>
              <a:buChar char="Ø"/>
            </a:pPr>
            <a:r>
              <a:rPr lang="de-DE" sz="2000" dirty="0" smtClean="0"/>
              <a:t>Praktische Prüfung -&gt; 1 Einzeldisziplin &amp; 1 </a:t>
            </a:r>
            <a:r>
              <a:rPr lang="de-DE" sz="2000" dirty="0" err="1" smtClean="0"/>
              <a:t>Mannschaftsdiziplin</a:t>
            </a:r>
            <a:r>
              <a:rPr lang="de-DE" sz="2000" dirty="0" smtClean="0"/>
              <a:t> </a:t>
            </a:r>
            <a:endParaRPr lang="de-DE" sz="2000" i="1" dirty="0" smtClean="0"/>
          </a:p>
          <a:p>
            <a:r>
              <a:rPr lang="de-DE" dirty="0" smtClean="0"/>
              <a:t>Ethik/ Religion (kath./ ev.)</a:t>
            </a:r>
          </a:p>
          <a:p>
            <a:pPr lvl="1">
              <a:buFont typeface="Wingdings" panose="05000000000000000000" pitchFamily="2" charset="2"/>
              <a:buChar char="Ø"/>
            </a:pPr>
            <a:r>
              <a:rPr lang="de-DE" sz="2000" dirty="0" smtClean="0"/>
              <a:t>Erlaubte Hilfsmittel: Bibel</a:t>
            </a:r>
          </a:p>
          <a:p>
            <a:r>
              <a:rPr lang="de-DE" dirty="0" smtClean="0"/>
              <a:t>Informatik </a:t>
            </a:r>
          </a:p>
          <a:p>
            <a:pPr lvl="1">
              <a:buFont typeface="Wingdings" panose="05000000000000000000" pitchFamily="2" charset="2"/>
              <a:buChar char="Ø"/>
            </a:pPr>
            <a:r>
              <a:rPr lang="de-DE" sz="2000" dirty="0"/>
              <a:t>Schriftlicher Teil: 30 Min </a:t>
            </a:r>
          </a:p>
          <a:p>
            <a:pPr lvl="1">
              <a:buFont typeface="Wingdings" panose="05000000000000000000" pitchFamily="2" charset="2"/>
              <a:buChar char="Ø"/>
            </a:pPr>
            <a:r>
              <a:rPr lang="de-DE" sz="2000" dirty="0"/>
              <a:t> Praktischer Teil: 150 </a:t>
            </a:r>
            <a:r>
              <a:rPr lang="de-DE" sz="2000" dirty="0" smtClean="0"/>
              <a:t>Min</a:t>
            </a:r>
            <a:endParaRPr lang="de-DE" sz="2000" dirty="0"/>
          </a:p>
          <a:p>
            <a:r>
              <a:rPr lang="de-DE" dirty="0" smtClean="0"/>
              <a:t>Musik </a:t>
            </a:r>
            <a:r>
              <a:rPr lang="de-DE" sz="2500" dirty="0" smtClean="0"/>
              <a:t>-&gt; Findet voraussichtlich an der MS Gilching statt </a:t>
            </a:r>
          </a:p>
          <a:p>
            <a:pPr marL="0" indent="0">
              <a:buNone/>
            </a:pPr>
            <a:endParaRPr lang="de-DE" b="1" i="1" dirty="0">
              <a:solidFill>
                <a:schemeClr val="tx2"/>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021288"/>
            <a:ext cx="1865939" cy="74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3013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0"/>
            <a:ext cx="1029494" cy="1029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457200" y="0"/>
            <a:ext cx="8229600" cy="1412776"/>
          </a:xfrm>
        </p:spPr>
        <p:txBody>
          <a:bodyPr/>
          <a:lstStyle/>
          <a:p>
            <a:r>
              <a:rPr lang="de-DE" sz="4000" dirty="0" smtClean="0"/>
              <a:t>Vorbereitung auf die Abschlussprüfung</a:t>
            </a:r>
            <a:endParaRPr lang="de-DE" sz="4000" dirty="0"/>
          </a:p>
        </p:txBody>
      </p:sp>
      <p:sp>
        <p:nvSpPr>
          <p:cNvPr id="3" name="Inhaltsplatzhalter 2"/>
          <p:cNvSpPr>
            <a:spLocks noGrp="1"/>
          </p:cNvSpPr>
          <p:nvPr>
            <p:ph idx="1"/>
          </p:nvPr>
        </p:nvSpPr>
        <p:spPr>
          <a:xfrm>
            <a:off x="467544" y="1268760"/>
            <a:ext cx="8229600" cy="5073427"/>
          </a:xfrm>
        </p:spPr>
        <p:txBody>
          <a:bodyPr>
            <a:normAutofit/>
          </a:bodyPr>
          <a:lstStyle/>
          <a:p>
            <a:r>
              <a:rPr lang="de-DE" b="1" dirty="0" smtClean="0"/>
              <a:t>Leihgabe</a:t>
            </a:r>
            <a:r>
              <a:rPr lang="de-DE" dirty="0" smtClean="0"/>
              <a:t> </a:t>
            </a:r>
            <a:r>
              <a:rPr lang="de-DE" dirty="0"/>
              <a:t>von Schulbücher </a:t>
            </a:r>
            <a:r>
              <a:rPr lang="de-DE" dirty="0" smtClean="0"/>
              <a:t/>
            </a:r>
            <a:br>
              <a:rPr lang="de-DE" dirty="0" smtClean="0"/>
            </a:br>
            <a:r>
              <a:rPr lang="de-DE" dirty="0" smtClean="0"/>
              <a:t>(</a:t>
            </a:r>
            <a:r>
              <a:rPr lang="de-DE" dirty="0"/>
              <a:t>gegen ein Pfand von 20 Euro pro Buch) </a:t>
            </a:r>
            <a:endParaRPr lang="de-DE" dirty="0" smtClean="0"/>
          </a:p>
          <a:p>
            <a:r>
              <a:rPr lang="de-DE" b="1" dirty="0" err="1" smtClean="0"/>
              <a:t>Unterrichtsmitschriften</a:t>
            </a:r>
            <a:r>
              <a:rPr lang="de-DE" dirty="0" smtClean="0"/>
              <a:t> </a:t>
            </a:r>
            <a:r>
              <a:rPr lang="de-DE" dirty="0"/>
              <a:t>(Schülerhefte)/ </a:t>
            </a:r>
            <a:r>
              <a:rPr lang="de-DE" b="1" dirty="0"/>
              <a:t>Skripte</a:t>
            </a:r>
            <a:r>
              <a:rPr lang="de-DE" dirty="0"/>
              <a:t> (fachspezifisch) </a:t>
            </a:r>
          </a:p>
          <a:p>
            <a:r>
              <a:rPr lang="de-DE" dirty="0" err="1" smtClean="0"/>
              <a:t>Quali-Vorbereitungsbücher</a:t>
            </a:r>
            <a:r>
              <a:rPr lang="de-DE" dirty="0" smtClean="0"/>
              <a:t/>
            </a:r>
            <a:br>
              <a:rPr lang="de-DE" dirty="0" smtClean="0"/>
            </a:br>
            <a:r>
              <a:rPr lang="de-DE" dirty="0" smtClean="0"/>
              <a:t>→Einzeln pro Fach (z.B. STARK-Verlag)</a:t>
            </a:r>
            <a:br>
              <a:rPr lang="de-DE" dirty="0" smtClean="0"/>
            </a:br>
            <a:r>
              <a:rPr lang="de-DE" dirty="0" smtClean="0"/>
              <a:t>→Gesammelt M/D/E (z.B. STARK – Verlag oder </a:t>
            </a:r>
            <a:r>
              <a:rPr lang="de-DE" dirty="0" err="1" smtClean="0"/>
              <a:t>pauker</a:t>
            </a:r>
            <a:r>
              <a:rPr lang="de-DE" dirty="0" smtClean="0"/>
              <a:t>.)</a:t>
            </a:r>
          </a:p>
          <a:p>
            <a:endParaRPr lang="de-DE" dirty="0">
              <a:solidFill>
                <a:schemeClr val="tx2"/>
              </a:solidFill>
            </a:endParaRPr>
          </a:p>
          <a:p>
            <a:endParaRPr lang="de-DE" b="1" dirty="0" smtClean="0">
              <a:solidFill>
                <a:schemeClr val="tx2"/>
              </a:solidFill>
            </a:endParaRPr>
          </a:p>
          <a:p>
            <a:pPr marL="0" indent="0">
              <a:buNone/>
            </a:pPr>
            <a:endParaRPr lang="de-DE" i="1" dirty="0">
              <a:solidFill>
                <a:schemeClr val="tx2"/>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6021288"/>
            <a:ext cx="1865939" cy="74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0621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4506" y="0"/>
            <a:ext cx="1029494" cy="1029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457200" y="0"/>
            <a:ext cx="8229600" cy="1412776"/>
          </a:xfrm>
        </p:spPr>
        <p:txBody>
          <a:bodyPr/>
          <a:lstStyle/>
          <a:p>
            <a:r>
              <a:rPr lang="de-DE" sz="4000" dirty="0" smtClean="0"/>
              <a:t>Vorbereitung auf die Abschlussprüfung</a:t>
            </a:r>
            <a:endParaRPr lang="de-DE" sz="4000"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6906" y="152400"/>
            <a:ext cx="1029494" cy="1029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9465" t="33144" r="75383" b="29144"/>
          <a:stretch/>
        </p:blipFill>
        <p:spPr bwMode="auto">
          <a:xfrm>
            <a:off x="3347864" y="1687044"/>
            <a:ext cx="2520280" cy="3528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6949" t="18131" r="37669" b="16964"/>
          <a:stretch/>
        </p:blipFill>
        <p:spPr bwMode="auto">
          <a:xfrm>
            <a:off x="251520" y="1628800"/>
            <a:ext cx="2952328" cy="4246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34180" t="8636" r="35037" b="13114"/>
          <a:stretch/>
        </p:blipFill>
        <p:spPr bwMode="auto">
          <a:xfrm>
            <a:off x="5940152" y="1340768"/>
            <a:ext cx="3090097" cy="4418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4264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99805"/>
            <a:ext cx="1080534" cy="1080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457200" y="0"/>
            <a:ext cx="8229600" cy="1412776"/>
          </a:xfrm>
        </p:spPr>
        <p:txBody>
          <a:bodyPr>
            <a:normAutofit/>
          </a:bodyPr>
          <a:lstStyle/>
          <a:p>
            <a:r>
              <a:rPr lang="de-DE" sz="3800" dirty="0" smtClean="0"/>
              <a:t>Allgemeine Hinweise zum Prüfungstag</a:t>
            </a:r>
            <a:endParaRPr lang="de-DE" sz="3800" dirty="0"/>
          </a:p>
        </p:txBody>
      </p:sp>
      <p:sp>
        <p:nvSpPr>
          <p:cNvPr id="3" name="Inhaltsplatzhalter 2"/>
          <p:cNvSpPr>
            <a:spLocks noGrp="1"/>
          </p:cNvSpPr>
          <p:nvPr>
            <p:ph idx="1"/>
          </p:nvPr>
        </p:nvSpPr>
        <p:spPr>
          <a:xfrm>
            <a:off x="467544" y="1268760"/>
            <a:ext cx="8229600" cy="5073427"/>
          </a:xfrm>
        </p:spPr>
        <p:txBody>
          <a:bodyPr>
            <a:normAutofit fontScale="85000" lnSpcReduction="10000"/>
          </a:bodyPr>
          <a:lstStyle/>
          <a:p>
            <a:r>
              <a:rPr lang="de-DE" dirty="0"/>
              <a:t>Bei allen Prüfungen sollen die Prüflinge </a:t>
            </a:r>
            <a:r>
              <a:rPr lang="de-DE" b="1" dirty="0"/>
              <a:t>30 Minuten vor Beginn </a:t>
            </a:r>
            <a:r>
              <a:rPr lang="de-DE" dirty="0"/>
              <a:t>anwesend sein</a:t>
            </a:r>
            <a:r>
              <a:rPr lang="de-DE" dirty="0" smtClean="0"/>
              <a:t>.</a:t>
            </a:r>
          </a:p>
          <a:p>
            <a:r>
              <a:rPr lang="de-DE" b="1" dirty="0" smtClean="0"/>
              <a:t>Kinder-</a:t>
            </a:r>
            <a:r>
              <a:rPr lang="de-DE" b="1" dirty="0"/>
              <a:t>, Personal- oder Schülerausweis </a:t>
            </a:r>
            <a:r>
              <a:rPr lang="de-DE" dirty="0"/>
              <a:t>muss mitgebracht werden. </a:t>
            </a:r>
            <a:endParaRPr lang="de-DE" dirty="0" smtClean="0"/>
          </a:p>
          <a:p>
            <a:r>
              <a:rPr lang="de-DE" dirty="0" smtClean="0"/>
              <a:t>Bei </a:t>
            </a:r>
            <a:r>
              <a:rPr lang="de-DE" dirty="0"/>
              <a:t>allen schriftlichen Prüfungen ist auf eine </a:t>
            </a:r>
            <a:r>
              <a:rPr lang="de-DE" b="1" dirty="0"/>
              <a:t>saubere äußere Form und eine gut lesbare Schrift </a:t>
            </a:r>
            <a:r>
              <a:rPr lang="de-DE" dirty="0"/>
              <a:t>zu achten. </a:t>
            </a:r>
            <a:endParaRPr lang="de-DE" dirty="0" smtClean="0"/>
          </a:p>
          <a:p>
            <a:r>
              <a:rPr lang="de-DE" dirty="0" smtClean="0"/>
              <a:t>Im Krankheitsfall muss eine telefonische Entschuldigung </a:t>
            </a:r>
            <a:r>
              <a:rPr lang="de-DE" b="1" dirty="0"/>
              <a:t>vor Beginn der Prüfung </a:t>
            </a:r>
            <a:r>
              <a:rPr lang="de-DE" dirty="0"/>
              <a:t>vorliegen. </a:t>
            </a:r>
            <a:endParaRPr lang="de-DE" dirty="0" smtClean="0"/>
          </a:p>
          <a:p>
            <a:r>
              <a:rPr lang="de-DE" dirty="0" smtClean="0"/>
              <a:t>Ein </a:t>
            </a:r>
            <a:r>
              <a:rPr lang="de-DE" b="1" dirty="0"/>
              <a:t>ärztliches Attest </a:t>
            </a:r>
            <a:r>
              <a:rPr lang="de-DE" dirty="0"/>
              <a:t>muss innerhalb von </a:t>
            </a:r>
            <a:r>
              <a:rPr lang="de-DE" b="1" dirty="0"/>
              <a:t>zwei Tagen </a:t>
            </a:r>
            <a:r>
              <a:rPr lang="de-DE" dirty="0"/>
              <a:t>nachgereicht werden. </a:t>
            </a:r>
            <a:r>
              <a:rPr lang="de-DE" dirty="0" smtClean="0"/>
              <a:t/>
            </a:r>
            <a:br>
              <a:rPr lang="de-DE" dirty="0" smtClean="0"/>
            </a:br>
            <a:r>
              <a:rPr lang="de-DE" dirty="0" smtClean="0"/>
              <a:t>→ </a:t>
            </a:r>
            <a:r>
              <a:rPr lang="de-DE" b="1" dirty="0" smtClean="0"/>
              <a:t>Ansonsten </a:t>
            </a:r>
            <a:r>
              <a:rPr lang="de-DE" b="1" dirty="0"/>
              <a:t>wird die versäumte Prüfung mit der Note 6 bewertet.</a:t>
            </a:r>
          </a:p>
          <a:p>
            <a:endParaRPr lang="de-DE" b="1" dirty="0" smtClean="0">
              <a:solidFill>
                <a:schemeClr val="tx2"/>
              </a:solidFill>
            </a:endParaRPr>
          </a:p>
          <a:p>
            <a:pPr marL="0" indent="0">
              <a:buNone/>
            </a:pPr>
            <a:endParaRPr lang="de-DE" i="1" dirty="0">
              <a:solidFill>
                <a:schemeClr val="tx2"/>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6021288"/>
            <a:ext cx="1865939" cy="74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6396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412776"/>
          </a:xfrm>
        </p:spPr>
        <p:txBody>
          <a:bodyPr/>
          <a:lstStyle/>
          <a:p>
            <a:r>
              <a:rPr lang="de-DE" sz="4000" dirty="0" smtClean="0"/>
              <a:t>Versuch des Unterschleifs</a:t>
            </a:r>
            <a:endParaRPr lang="de-DE" sz="4000" dirty="0"/>
          </a:p>
        </p:txBody>
      </p:sp>
      <p:sp>
        <p:nvSpPr>
          <p:cNvPr id="3" name="Inhaltsplatzhalter 2"/>
          <p:cNvSpPr>
            <a:spLocks noGrp="1"/>
          </p:cNvSpPr>
          <p:nvPr>
            <p:ph idx="1"/>
          </p:nvPr>
        </p:nvSpPr>
        <p:spPr>
          <a:xfrm>
            <a:off x="467544" y="1340768"/>
            <a:ext cx="8229600" cy="5073427"/>
          </a:xfrm>
        </p:spPr>
        <p:txBody>
          <a:bodyPr>
            <a:normAutofit fontScale="92500" lnSpcReduction="10000"/>
          </a:bodyPr>
          <a:lstStyle/>
          <a:p>
            <a:pPr marL="0" indent="0">
              <a:buNone/>
            </a:pPr>
            <a:r>
              <a:rPr lang="de-DE" dirty="0" smtClean="0"/>
              <a:t>Als Unterschleif zählt:</a:t>
            </a:r>
          </a:p>
          <a:p>
            <a:r>
              <a:rPr lang="de-DE" b="1" dirty="0" smtClean="0"/>
              <a:t>Notizen</a:t>
            </a:r>
            <a:r>
              <a:rPr lang="de-DE" dirty="0"/>
              <a:t>, die vor Beginn der Prüfung angefertigt wurden </a:t>
            </a:r>
          </a:p>
          <a:p>
            <a:r>
              <a:rPr lang="de-DE" dirty="0" smtClean="0"/>
              <a:t>das </a:t>
            </a:r>
            <a:r>
              <a:rPr lang="de-DE" b="1" dirty="0"/>
              <a:t>Abschreiben</a:t>
            </a:r>
            <a:r>
              <a:rPr lang="de-DE" dirty="0"/>
              <a:t> vom Nachbarn </a:t>
            </a:r>
          </a:p>
          <a:p>
            <a:r>
              <a:rPr lang="de-DE" dirty="0" smtClean="0"/>
              <a:t>die </a:t>
            </a:r>
            <a:r>
              <a:rPr lang="de-DE" dirty="0"/>
              <a:t>Benutzung </a:t>
            </a:r>
            <a:r>
              <a:rPr lang="de-DE" b="1" dirty="0"/>
              <a:t>nicht zugelassener Hilfsmittel </a:t>
            </a:r>
          </a:p>
          <a:p>
            <a:r>
              <a:rPr lang="de-DE" dirty="0" smtClean="0"/>
              <a:t>das </a:t>
            </a:r>
            <a:r>
              <a:rPr lang="de-DE" b="1" dirty="0"/>
              <a:t>Mitführen eines - auch ausgeschalteten -Mobilfunktelefons </a:t>
            </a:r>
          </a:p>
          <a:p>
            <a:endParaRPr lang="de-DE" b="1" dirty="0" smtClean="0"/>
          </a:p>
          <a:p>
            <a:pPr marL="0" indent="0">
              <a:buNone/>
            </a:pPr>
            <a:r>
              <a:rPr lang="de-DE" dirty="0" smtClean="0"/>
              <a:t>	Konsequenzen </a:t>
            </a:r>
            <a:r>
              <a:rPr lang="de-DE" dirty="0"/>
              <a:t>(auch für den Versuch): Abnehmen der </a:t>
            </a:r>
            <a:r>
              <a:rPr lang="de-DE" dirty="0" smtClean="0"/>
              <a:t>Arbeit und </a:t>
            </a:r>
            <a:r>
              <a:rPr lang="de-DE" dirty="0"/>
              <a:t>Bewertung mit Note 6</a:t>
            </a:r>
          </a:p>
          <a:p>
            <a:endParaRPr lang="de-DE" b="1" dirty="0" smtClean="0"/>
          </a:p>
          <a:p>
            <a:pPr marL="0" indent="0">
              <a:buNone/>
            </a:pPr>
            <a:endParaRPr lang="de-DE" i="1" dirty="0">
              <a:solidFill>
                <a:schemeClr val="tx2"/>
              </a:solidFill>
            </a:endParaRPr>
          </a:p>
        </p:txBody>
      </p:sp>
      <p:sp>
        <p:nvSpPr>
          <p:cNvPr id="4" name="Pfeil nach rechts 3"/>
          <p:cNvSpPr/>
          <p:nvPr/>
        </p:nvSpPr>
        <p:spPr>
          <a:xfrm>
            <a:off x="879342" y="5299716"/>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021288"/>
            <a:ext cx="1865939" cy="74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9237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021288"/>
            <a:ext cx="1865939" cy="74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467544" y="188640"/>
            <a:ext cx="8229600" cy="1196752"/>
          </a:xfrm>
        </p:spPr>
        <p:txBody>
          <a:bodyPr>
            <a:normAutofit fontScale="90000"/>
          </a:bodyPr>
          <a:lstStyle/>
          <a:p>
            <a:r>
              <a:rPr lang="de-DE" dirty="0" smtClean="0"/>
              <a:t>Prüfungstermine </a:t>
            </a:r>
            <a:br>
              <a:rPr lang="de-DE" dirty="0" smtClean="0"/>
            </a:b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44366999"/>
              </p:ext>
            </p:extLst>
          </p:nvPr>
        </p:nvGraphicFramePr>
        <p:xfrm>
          <a:off x="251520" y="908720"/>
          <a:ext cx="8280920" cy="5858944"/>
        </p:xfrm>
        <a:graphic>
          <a:graphicData uri="http://schemas.openxmlformats.org/drawingml/2006/table">
            <a:tbl>
              <a:tblPr firstRow="1" firstCol="1" bandRow="1">
                <a:tableStyleId>{5C22544A-7EE6-4342-B048-85BDC9FD1C3A}</a:tableStyleId>
              </a:tblPr>
              <a:tblGrid>
                <a:gridCol w="4666852"/>
                <a:gridCol w="3614068"/>
              </a:tblGrid>
              <a:tr h="431695">
                <a:tc>
                  <a:txBody>
                    <a:bodyPr/>
                    <a:lstStyle/>
                    <a:p>
                      <a:pPr algn="ctr">
                        <a:lnSpc>
                          <a:spcPct val="100000"/>
                        </a:lnSpc>
                        <a:spcAft>
                          <a:spcPts val="0"/>
                        </a:spcAft>
                      </a:pPr>
                      <a:r>
                        <a:rPr lang="de-DE" sz="2500" kern="100" dirty="0">
                          <a:effectLst/>
                        </a:rPr>
                        <a:t>Termine</a:t>
                      </a:r>
                      <a:endParaRPr lang="de-DE" sz="2500" kern="100" dirty="0">
                        <a:effectLst/>
                        <a:latin typeface="Calibri"/>
                        <a:ea typeface="Calibri"/>
                        <a:cs typeface="Times New Roman"/>
                      </a:endParaRPr>
                    </a:p>
                  </a:txBody>
                  <a:tcPr marL="54969" marR="54969" marT="0" marB="0" anchor="ctr"/>
                </a:tc>
                <a:tc>
                  <a:txBody>
                    <a:bodyPr/>
                    <a:lstStyle/>
                    <a:p>
                      <a:pPr algn="ctr">
                        <a:lnSpc>
                          <a:spcPct val="100000"/>
                        </a:lnSpc>
                        <a:spcAft>
                          <a:spcPts val="0"/>
                        </a:spcAft>
                      </a:pPr>
                      <a:r>
                        <a:rPr lang="de-DE" sz="2500" kern="100" dirty="0">
                          <a:effectLst/>
                        </a:rPr>
                        <a:t>Prüfungsfach</a:t>
                      </a:r>
                      <a:endParaRPr lang="de-DE" sz="2500" kern="100" dirty="0">
                        <a:effectLst/>
                        <a:latin typeface="Calibri"/>
                        <a:ea typeface="Calibri"/>
                        <a:cs typeface="Times New Roman"/>
                      </a:endParaRPr>
                    </a:p>
                  </a:txBody>
                  <a:tcPr marL="54969" marR="54969" marT="0" marB="0" anchor="ctr"/>
                </a:tc>
              </a:tr>
              <a:tr h="807837">
                <a:tc>
                  <a:txBody>
                    <a:bodyPr/>
                    <a:lstStyle/>
                    <a:p>
                      <a:pPr algn="ctr">
                        <a:lnSpc>
                          <a:spcPct val="100000"/>
                        </a:lnSpc>
                        <a:spcAft>
                          <a:spcPts val="0"/>
                        </a:spcAft>
                      </a:pPr>
                      <a:r>
                        <a:rPr lang="de-DE" sz="2500" kern="100" dirty="0" smtClean="0">
                          <a:effectLst/>
                          <a:latin typeface="Calibri"/>
                          <a:ea typeface="Calibri"/>
                          <a:cs typeface="Times New Roman"/>
                        </a:rPr>
                        <a:t>Dienstag,</a:t>
                      </a:r>
                      <a:r>
                        <a:rPr lang="de-DE" sz="2500" kern="100" baseline="0" dirty="0" smtClean="0">
                          <a:effectLst/>
                          <a:latin typeface="Calibri"/>
                          <a:ea typeface="Calibri"/>
                          <a:cs typeface="Times New Roman"/>
                        </a:rPr>
                        <a:t> 14.04.2026 – </a:t>
                      </a:r>
                      <a:br>
                        <a:rPr lang="de-DE" sz="2500" kern="100" baseline="0" dirty="0" smtClean="0">
                          <a:effectLst/>
                          <a:latin typeface="Calibri"/>
                          <a:ea typeface="Calibri"/>
                          <a:cs typeface="Times New Roman"/>
                        </a:rPr>
                      </a:br>
                      <a:r>
                        <a:rPr lang="de-DE" sz="2500" kern="100" baseline="0" dirty="0" smtClean="0">
                          <a:effectLst/>
                          <a:latin typeface="Calibri"/>
                          <a:ea typeface="Calibri"/>
                          <a:cs typeface="Times New Roman"/>
                        </a:rPr>
                        <a:t>Donnerstag, 23-04.2026</a:t>
                      </a:r>
                      <a:endParaRPr lang="de-DE" sz="2500" kern="100" dirty="0">
                        <a:effectLst/>
                        <a:latin typeface="Calibri"/>
                        <a:ea typeface="Calibri"/>
                        <a:cs typeface="Times New Roman"/>
                      </a:endParaRPr>
                    </a:p>
                  </a:txBody>
                  <a:tcPr marL="54969" marR="54969" marT="0" marB="0" anchor="ctr"/>
                </a:tc>
                <a:tc>
                  <a:txBody>
                    <a:bodyPr/>
                    <a:lstStyle/>
                    <a:p>
                      <a:pPr algn="ctr">
                        <a:lnSpc>
                          <a:spcPct val="100000"/>
                        </a:lnSpc>
                        <a:spcAft>
                          <a:spcPts val="0"/>
                        </a:spcAft>
                      </a:pPr>
                      <a:r>
                        <a:rPr lang="de-DE" sz="2500" kern="100" dirty="0" smtClean="0">
                          <a:effectLst/>
                          <a:latin typeface="Calibri"/>
                          <a:ea typeface="Calibri"/>
                          <a:cs typeface="Times New Roman"/>
                        </a:rPr>
                        <a:t>Projektprüfung </a:t>
                      </a:r>
                      <a:endParaRPr lang="de-DE" sz="2500" kern="100" dirty="0">
                        <a:effectLst/>
                        <a:latin typeface="Calibri"/>
                        <a:ea typeface="Calibri"/>
                        <a:cs typeface="Times New Roman"/>
                      </a:endParaRPr>
                    </a:p>
                  </a:txBody>
                  <a:tcPr marL="54969" marR="54969" marT="0" marB="0" anchor="ctr"/>
                </a:tc>
              </a:tr>
              <a:tr h="399742">
                <a:tc>
                  <a:txBody>
                    <a:bodyPr/>
                    <a:lstStyle/>
                    <a:p>
                      <a:pPr algn="ctr">
                        <a:lnSpc>
                          <a:spcPct val="100000"/>
                        </a:lnSpc>
                        <a:spcAft>
                          <a:spcPts val="0"/>
                        </a:spcAft>
                      </a:pPr>
                      <a:r>
                        <a:rPr lang="de-DE" sz="2500" kern="100" dirty="0">
                          <a:effectLst/>
                        </a:rPr>
                        <a:t>Montag, </a:t>
                      </a:r>
                      <a:r>
                        <a:rPr lang="de-DE" sz="2500" kern="100" dirty="0" smtClean="0">
                          <a:effectLst/>
                        </a:rPr>
                        <a:t>11.05.2026</a:t>
                      </a:r>
                      <a:endParaRPr lang="de-DE" sz="2500" kern="100" dirty="0">
                        <a:effectLst/>
                        <a:latin typeface="Calibri"/>
                        <a:ea typeface="Calibri"/>
                        <a:cs typeface="Times New Roman"/>
                      </a:endParaRPr>
                    </a:p>
                  </a:txBody>
                  <a:tcPr marL="54969" marR="54969" marT="0" marB="0" anchor="ctr"/>
                </a:tc>
                <a:tc>
                  <a:txBody>
                    <a:bodyPr/>
                    <a:lstStyle/>
                    <a:p>
                      <a:pPr algn="ctr">
                        <a:lnSpc>
                          <a:spcPct val="100000"/>
                        </a:lnSpc>
                        <a:spcAft>
                          <a:spcPts val="0"/>
                        </a:spcAft>
                        <a:tabLst>
                          <a:tab pos="449580" algn="l"/>
                          <a:tab pos="3139440" algn="l"/>
                        </a:tabLst>
                      </a:pPr>
                      <a:r>
                        <a:rPr lang="de-DE" sz="2500" kern="100" dirty="0">
                          <a:effectLst/>
                        </a:rPr>
                        <a:t>Kunst/Musik</a:t>
                      </a:r>
                      <a:endParaRPr lang="de-DE" sz="2500" kern="100" dirty="0">
                        <a:effectLst/>
                        <a:latin typeface="Calibri"/>
                        <a:ea typeface="Calibri"/>
                        <a:cs typeface="Times New Roman"/>
                      </a:endParaRPr>
                    </a:p>
                  </a:txBody>
                  <a:tcPr marL="54969" marR="54969" marT="0" marB="0" anchor="ctr"/>
                </a:tc>
              </a:tr>
              <a:tr h="384711">
                <a:tc>
                  <a:txBody>
                    <a:bodyPr/>
                    <a:lstStyle/>
                    <a:p>
                      <a:pPr algn="ctr">
                        <a:lnSpc>
                          <a:spcPct val="100000"/>
                        </a:lnSpc>
                        <a:spcAft>
                          <a:spcPts val="0"/>
                        </a:spcAft>
                      </a:pPr>
                      <a:r>
                        <a:rPr lang="de-DE" sz="2500" kern="100" dirty="0">
                          <a:effectLst/>
                        </a:rPr>
                        <a:t>Dienstag, </a:t>
                      </a:r>
                      <a:r>
                        <a:rPr lang="de-DE" sz="2500" kern="100" dirty="0" smtClean="0">
                          <a:effectLst/>
                        </a:rPr>
                        <a:t>12.05.2026</a:t>
                      </a:r>
                      <a:endParaRPr lang="de-DE" sz="2500" kern="100" dirty="0">
                        <a:effectLst/>
                        <a:latin typeface="Calibri"/>
                        <a:ea typeface="Calibri"/>
                        <a:cs typeface="Times New Roman"/>
                      </a:endParaRPr>
                    </a:p>
                  </a:txBody>
                  <a:tcPr marL="54969" marR="54969" marT="0" marB="0" anchor="ctr"/>
                </a:tc>
                <a:tc>
                  <a:txBody>
                    <a:bodyPr/>
                    <a:lstStyle/>
                    <a:p>
                      <a:pPr algn="ctr">
                        <a:lnSpc>
                          <a:spcPct val="100000"/>
                        </a:lnSpc>
                        <a:spcAft>
                          <a:spcPts val="0"/>
                        </a:spcAft>
                      </a:pPr>
                      <a:r>
                        <a:rPr lang="de-DE" sz="2500" kern="100" dirty="0">
                          <a:effectLst/>
                        </a:rPr>
                        <a:t>Religion/ Ethik</a:t>
                      </a:r>
                      <a:endParaRPr lang="de-DE" sz="2500" kern="100" dirty="0">
                        <a:effectLst/>
                        <a:latin typeface="Calibri"/>
                        <a:ea typeface="Calibri"/>
                        <a:cs typeface="Times New Roman"/>
                      </a:endParaRPr>
                    </a:p>
                  </a:txBody>
                  <a:tcPr marL="54969" marR="54969" marT="0" marB="0" anchor="ctr"/>
                </a:tc>
              </a:tr>
              <a:tr h="399742">
                <a:tc>
                  <a:txBody>
                    <a:bodyPr/>
                    <a:lstStyle/>
                    <a:p>
                      <a:pPr algn="ctr">
                        <a:lnSpc>
                          <a:spcPct val="100000"/>
                        </a:lnSpc>
                        <a:spcAft>
                          <a:spcPts val="0"/>
                        </a:spcAft>
                      </a:pPr>
                      <a:r>
                        <a:rPr lang="de-DE" sz="2500" kern="100" dirty="0" smtClean="0">
                          <a:effectLst/>
                        </a:rPr>
                        <a:t>Mittwoch, 13.05.2026</a:t>
                      </a:r>
                      <a:endParaRPr lang="de-DE" sz="2500" kern="100" dirty="0">
                        <a:effectLst/>
                        <a:latin typeface="Calibri"/>
                        <a:ea typeface="Calibri"/>
                        <a:cs typeface="Times New Roman"/>
                      </a:endParaRPr>
                    </a:p>
                  </a:txBody>
                  <a:tcPr marL="54969" marR="54969" marT="0" marB="0" anchor="ctr"/>
                </a:tc>
                <a:tc>
                  <a:txBody>
                    <a:bodyPr/>
                    <a:lstStyle/>
                    <a:p>
                      <a:pPr algn="ctr">
                        <a:lnSpc>
                          <a:spcPct val="100000"/>
                        </a:lnSpc>
                        <a:spcAft>
                          <a:spcPts val="0"/>
                        </a:spcAft>
                      </a:pPr>
                      <a:r>
                        <a:rPr lang="de-DE" sz="2500" kern="100" dirty="0">
                          <a:effectLst/>
                        </a:rPr>
                        <a:t>Sport Theorie</a:t>
                      </a:r>
                      <a:endParaRPr lang="de-DE" sz="2500" kern="100" dirty="0">
                        <a:effectLst/>
                        <a:latin typeface="Calibri"/>
                        <a:ea typeface="Calibri"/>
                        <a:cs typeface="Times New Roman"/>
                      </a:endParaRPr>
                    </a:p>
                  </a:txBody>
                  <a:tcPr marL="54969" marR="54969" marT="0" marB="0" anchor="ctr"/>
                </a:tc>
              </a:tr>
              <a:tr h="399742">
                <a:tc>
                  <a:txBody>
                    <a:bodyPr/>
                    <a:lstStyle/>
                    <a:p>
                      <a:pPr algn="ctr">
                        <a:lnSpc>
                          <a:spcPct val="100000"/>
                        </a:lnSpc>
                        <a:spcAft>
                          <a:spcPts val="0"/>
                        </a:spcAft>
                      </a:pPr>
                      <a:r>
                        <a:rPr lang="de-DE" sz="2500" kern="100" dirty="0">
                          <a:effectLst/>
                        </a:rPr>
                        <a:t>Mittwoch, </a:t>
                      </a:r>
                      <a:r>
                        <a:rPr lang="de-DE" sz="2500" kern="100" dirty="0" smtClean="0">
                          <a:effectLst/>
                        </a:rPr>
                        <a:t>13.05.2026</a:t>
                      </a:r>
                      <a:endParaRPr lang="de-DE" sz="2500" kern="100" dirty="0">
                        <a:effectLst/>
                        <a:latin typeface="Calibri"/>
                        <a:ea typeface="Calibri"/>
                        <a:cs typeface="Times New Roman"/>
                      </a:endParaRPr>
                    </a:p>
                  </a:txBody>
                  <a:tcPr marL="54969" marR="54969" marT="0" marB="0" anchor="ctr"/>
                </a:tc>
                <a:tc>
                  <a:txBody>
                    <a:bodyPr/>
                    <a:lstStyle/>
                    <a:p>
                      <a:pPr algn="ctr">
                        <a:lnSpc>
                          <a:spcPct val="100000"/>
                        </a:lnSpc>
                        <a:spcAft>
                          <a:spcPts val="0"/>
                        </a:spcAft>
                      </a:pPr>
                      <a:r>
                        <a:rPr lang="de-DE" sz="2500" kern="100" dirty="0">
                          <a:effectLst/>
                        </a:rPr>
                        <a:t>Sport </a:t>
                      </a:r>
                      <a:r>
                        <a:rPr lang="de-DE" sz="2500" kern="100" dirty="0" smtClean="0">
                          <a:effectLst/>
                        </a:rPr>
                        <a:t>Mannschaft</a:t>
                      </a:r>
                      <a:endParaRPr lang="de-DE" sz="2500" kern="100" dirty="0">
                        <a:effectLst/>
                        <a:latin typeface="Calibri"/>
                        <a:ea typeface="Calibri"/>
                        <a:cs typeface="Times New Roman"/>
                      </a:endParaRPr>
                    </a:p>
                  </a:txBody>
                  <a:tcPr marL="54969" marR="54969" marT="0" marB="0" anchor="ctr"/>
                </a:tc>
              </a:tr>
              <a:tr h="384711">
                <a:tc>
                  <a:txBody>
                    <a:bodyPr/>
                    <a:lstStyle/>
                    <a:p>
                      <a:pPr algn="ctr">
                        <a:lnSpc>
                          <a:spcPct val="100000"/>
                        </a:lnSpc>
                        <a:spcAft>
                          <a:spcPts val="0"/>
                        </a:spcAft>
                      </a:pPr>
                      <a:r>
                        <a:rPr lang="de-DE" sz="2500" kern="100" dirty="0" smtClean="0">
                          <a:effectLst/>
                        </a:rPr>
                        <a:t>Freitag, 14.05.2026</a:t>
                      </a:r>
                      <a:endParaRPr lang="de-DE" sz="2500" kern="100" dirty="0">
                        <a:effectLst/>
                        <a:latin typeface="Calibri"/>
                        <a:ea typeface="Calibri"/>
                        <a:cs typeface="Times New Roman"/>
                      </a:endParaRPr>
                    </a:p>
                  </a:txBody>
                  <a:tcPr marL="54969" marR="54969" marT="0" marB="0" anchor="ctr"/>
                </a:tc>
                <a:tc>
                  <a:txBody>
                    <a:bodyPr/>
                    <a:lstStyle/>
                    <a:p>
                      <a:pPr algn="ctr">
                        <a:lnSpc>
                          <a:spcPct val="100000"/>
                        </a:lnSpc>
                        <a:spcAft>
                          <a:spcPts val="0"/>
                        </a:spcAft>
                      </a:pPr>
                      <a:r>
                        <a:rPr lang="de-DE" sz="2500" kern="100" dirty="0">
                          <a:effectLst/>
                        </a:rPr>
                        <a:t>Sport </a:t>
                      </a:r>
                      <a:r>
                        <a:rPr lang="de-DE" sz="2500" kern="100" dirty="0" smtClean="0">
                          <a:effectLst/>
                        </a:rPr>
                        <a:t>Individual</a:t>
                      </a:r>
                      <a:endParaRPr lang="de-DE" sz="2500" kern="100" dirty="0">
                        <a:effectLst/>
                        <a:latin typeface="Calibri"/>
                        <a:ea typeface="Calibri"/>
                        <a:cs typeface="Times New Roman"/>
                      </a:endParaRPr>
                    </a:p>
                  </a:txBody>
                  <a:tcPr marL="54969" marR="54969" marT="0" marB="0" anchor="ctr"/>
                </a:tc>
              </a:tr>
              <a:tr h="399742">
                <a:tc>
                  <a:txBody>
                    <a:bodyPr/>
                    <a:lstStyle/>
                    <a:p>
                      <a:pPr algn="ctr">
                        <a:lnSpc>
                          <a:spcPct val="100000"/>
                        </a:lnSpc>
                        <a:spcAft>
                          <a:spcPts val="0"/>
                        </a:spcAft>
                      </a:pPr>
                      <a:r>
                        <a:rPr lang="de-DE" sz="2500" kern="100" dirty="0" smtClean="0">
                          <a:effectLst/>
                        </a:rPr>
                        <a:t>Mittwoch, 13.05.2026</a:t>
                      </a:r>
                      <a:endParaRPr lang="de-DE" sz="2500" kern="100" dirty="0">
                        <a:effectLst/>
                        <a:latin typeface="Calibri"/>
                        <a:ea typeface="Calibri"/>
                        <a:cs typeface="Times New Roman"/>
                      </a:endParaRPr>
                    </a:p>
                  </a:txBody>
                  <a:tcPr marL="54969" marR="54969" marT="0" marB="0" anchor="ctr"/>
                </a:tc>
                <a:tc>
                  <a:txBody>
                    <a:bodyPr/>
                    <a:lstStyle/>
                    <a:p>
                      <a:pPr algn="ctr">
                        <a:lnSpc>
                          <a:spcPct val="100000"/>
                        </a:lnSpc>
                        <a:spcAft>
                          <a:spcPts val="0"/>
                        </a:spcAft>
                      </a:pPr>
                      <a:r>
                        <a:rPr lang="de-DE" sz="2500" kern="100" dirty="0">
                          <a:effectLst/>
                        </a:rPr>
                        <a:t>Informatik</a:t>
                      </a:r>
                      <a:endParaRPr lang="de-DE" sz="2500" kern="100" dirty="0">
                        <a:effectLst/>
                        <a:latin typeface="Calibri"/>
                        <a:ea typeface="Calibri"/>
                        <a:cs typeface="Times New Roman"/>
                      </a:endParaRPr>
                    </a:p>
                  </a:txBody>
                  <a:tcPr marL="54969" marR="54969" marT="0" marB="0" anchor="ctr"/>
                </a:tc>
              </a:tr>
              <a:tr h="744511">
                <a:tc>
                  <a:txBody>
                    <a:bodyPr/>
                    <a:lstStyle/>
                    <a:p>
                      <a:pPr algn="ctr">
                        <a:lnSpc>
                          <a:spcPct val="100000"/>
                        </a:lnSpc>
                        <a:spcAft>
                          <a:spcPts val="0"/>
                        </a:spcAft>
                      </a:pPr>
                      <a:r>
                        <a:rPr lang="de-DE" sz="2500" kern="100" dirty="0">
                          <a:effectLst/>
                        </a:rPr>
                        <a:t>Mittwoch, 25.06.2025</a:t>
                      </a:r>
                      <a:endParaRPr lang="de-DE" sz="2500" kern="100" dirty="0">
                        <a:effectLst/>
                        <a:latin typeface="Calibri"/>
                        <a:ea typeface="Calibri"/>
                        <a:cs typeface="Times New Roman"/>
                      </a:endParaRPr>
                    </a:p>
                  </a:txBody>
                  <a:tcPr marL="54969" marR="54969" marT="0" marB="0" anchor="ctr"/>
                </a:tc>
                <a:tc>
                  <a:txBody>
                    <a:bodyPr/>
                    <a:lstStyle/>
                    <a:p>
                      <a:pPr algn="ctr">
                        <a:lnSpc>
                          <a:spcPct val="100000"/>
                        </a:lnSpc>
                        <a:spcAft>
                          <a:spcPts val="0"/>
                        </a:spcAft>
                      </a:pPr>
                      <a:r>
                        <a:rPr lang="de-DE" sz="2500" kern="100" dirty="0">
                          <a:effectLst/>
                        </a:rPr>
                        <a:t>Ausweichtermin für den Sport- QA</a:t>
                      </a:r>
                      <a:endParaRPr lang="de-DE" sz="2500" kern="100" dirty="0">
                        <a:effectLst/>
                        <a:latin typeface="Calibri"/>
                        <a:ea typeface="Calibri"/>
                        <a:cs typeface="Times New Roman"/>
                      </a:endParaRPr>
                    </a:p>
                  </a:txBody>
                  <a:tcPr marL="54969" marR="54969" marT="0" marB="0" anchor="ctr"/>
                </a:tc>
              </a:tr>
              <a:tr h="744511">
                <a:tc>
                  <a:txBody>
                    <a:bodyPr/>
                    <a:lstStyle/>
                    <a:p>
                      <a:pPr algn="ctr">
                        <a:lnSpc>
                          <a:spcPct val="100000"/>
                        </a:lnSpc>
                        <a:spcAft>
                          <a:spcPts val="0"/>
                        </a:spcAft>
                      </a:pPr>
                      <a:r>
                        <a:rPr lang="de-DE" sz="2500" kern="100" dirty="0" smtClean="0">
                          <a:effectLst/>
                          <a:latin typeface="Calibri"/>
                          <a:ea typeface="Calibri"/>
                          <a:cs typeface="Times New Roman"/>
                        </a:rPr>
                        <a:t>Dienstag,</a:t>
                      </a:r>
                      <a:r>
                        <a:rPr lang="de-DE" sz="2500" kern="100" baseline="0" dirty="0" smtClean="0">
                          <a:effectLst/>
                          <a:latin typeface="Calibri"/>
                          <a:ea typeface="Calibri"/>
                          <a:cs typeface="Times New Roman"/>
                        </a:rPr>
                        <a:t> </a:t>
                      </a:r>
                      <a:r>
                        <a:rPr lang="de-DE" sz="2500" kern="100" baseline="0" dirty="0" smtClean="0">
                          <a:effectLst/>
                          <a:latin typeface="Calibri"/>
                          <a:ea typeface="Calibri"/>
                          <a:cs typeface="Times New Roman"/>
                        </a:rPr>
                        <a:t>09.06.2026 </a:t>
                      </a:r>
                      <a:endParaRPr lang="de-DE" sz="2500" kern="100" dirty="0">
                        <a:effectLst/>
                        <a:latin typeface="Calibri"/>
                        <a:ea typeface="Calibri"/>
                        <a:cs typeface="Times New Roman"/>
                      </a:endParaRPr>
                    </a:p>
                  </a:txBody>
                  <a:tcPr marL="54969" marR="54969" marT="0" marB="0" anchor="ctr"/>
                </a:tc>
                <a:tc>
                  <a:txBody>
                    <a:bodyPr/>
                    <a:lstStyle/>
                    <a:p>
                      <a:pPr algn="ctr">
                        <a:lnSpc>
                          <a:spcPct val="100000"/>
                        </a:lnSpc>
                        <a:spcAft>
                          <a:spcPts val="0"/>
                        </a:spcAft>
                      </a:pPr>
                      <a:r>
                        <a:rPr lang="de-DE" sz="2500" kern="100" dirty="0" smtClean="0">
                          <a:effectLst/>
                          <a:latin typeface="Calibri"/>
                          <a:ea typeface="Calibri"/>
                          <a:cs typeface="Times New Roman"/>
                        </a:rPr>
                        <a:t>GPG</a:t>
                      </a:r>
                      <a:endParaRPr lang="de-DE" sz="2500" kern="100" dirty="0">
                        <a:effectLst/>
                        <a:latin typeface="Calibri"/>
                        <a:ea typeface="Calibri"/>
                        <a:cs typeface="Times New Roman"/>
                      </a:endParaRPr>
                    </a:p>
                  </a:txBody>
                  <a:tcPr marL="54969" marR="54969" marT="0" marB="0" anchor="ctr"/>
                </a:tc>
              </a:tr>
              <a:tr h="744511">
                <a:tc>
                  <a:txBody>
                    <a:bodyPr/>
                    <a:lstStyle/>
                    <a:p>
                      <a:pPr algn="ctr">
                        <a:lnSpc>
                          <a:spcPct val="100000"/>
                        </a:lnSpc>
                        <a:spcAft>
                          <a:spcPts val="0"/>
                        </a:spcAft>
                      </a:pPr>
                      <a:r>
                        <a:rPr lang="de-DE" sz="2500" kern="100" dirty="0" smtClean="0">
                          <a:effectLst/>
                          <a:latin typeface="Calibri"/>
                          <a:ea typeface="Calibri"/>
                          <a:cs typeface="Times New Roman"/>
                        </a:rPr>
                        <a:t>Mittwoch, </a:t>
                      </a:r>
                      <a:r>
                        <a:rPr lang="de-DE" sz="2500" kern="100" dirty="0" smtClean="0">
                          <a:effectLst/>
                          <a:latin typeface="Calibri"/>
                          <a:ea typeface="Calibri"/>
                          <a:cs typeface="Times New Roman"/>
                        </a:rPr>
                        <a:t>10.06.2026</a:t>
                      </a:r>
                      <a:endParaRPr lang="de-DE" sz="2500" kern="100" dirty="0">
                        <a:effectLst/>
                        <a:latin typeface="Calibri"/>
                        <a:ea typeface="Calibri"/>
                        <a:cs typeface="Times New Roman"/>
                      </a:endParaRPr>
                    </a:p>
                  </a:txBody>
                  <a:tcPr marL="54969" marR="54969" marT="0" marB="0" anchor="ctr"/>
                </a:tc>
                <a:tc>
                  <a:txBody>
                    <a:bodyPr/>
                    <a:lstStyle/>
                    <a:p>
                      <a:pPr algn="ctr">
                        <a:lnSpc>
                          <a:spcPct val="100000"/>
                        </a:lnSpc>
                        <a:spcAft>
                          <a:spcPts val="0"/>
                        </a:spcAft>
                      </a:pPr>
                      <a:r>
                        <a:rPr lang="de-DE" sz="2500" kern="100" dirty="0" smtClean="0">
                          <a:effectLst/>
                          <a:latin typeface="Calibri"/>
                          <a:ea typeface="Calibri"/>
                          <a:cs typeface="Times New Roman"/>
                        </a:rPr>
                        <a:t>NT</a:t>
                      </a:r>
                      <a:endParaRPr lang="de-DE" sz="2500" kern="100" dirty="0">
                        <a:effectLst/>
                        <a:latin typeface="Calibri"/>
                        <a:ea typeface="Calibri"/>
                        <a:cs typeface="Times New Roman"/>
                      </a:endParaRPr>
                    </a:p>
                  </a:txBody>
                  <a:tcPr marL="54969" marR="54969" marT="0" marB="0" anchor="ctr"/>
                </a:tc>
              </a:tr>
            </a:tbl>
          </a:graphicData>
        </a:graphic>
      </p:graphicFrame>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251" t="25361" r="24695" b="24917"/>
          <a:stretch/>
        </p:blipFill>
        <p:spPr bwMode="auto">
          <a:xfrm>
            <a:off x="7884368" y="31408"/>
            <a:ext cx="1131427" cy="110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5208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Agenda</a:t>
            </a:r>
            <a:endParaRPr lang="de-DE" dirty="0"/>
          </a:p>
        </p:txBody>
      </p:sp>
      <p:sp>
        <p:nvSpPr>
          <p:cNvPr id="3" name="Inhaltsplatzhalter 2"/>
          <p:cNvSpPr>
            <a:spLocks noGrp="1"/>
          </p:cNvSpPr>
          <p:nvPr>
            <p:ph idx="1"/>
          </p:nvPr>
        </p:nvSpPr>
        <p:spPr>
          <a:xfrm>
            <a:off x="457200" y="1412776"/>
            <a:ext cx="8229600" cy="4713387"/>
          </a:xfrm>
        </p:spPr>
        <p:txBody>
          <a:bodyPr>
            <a:normAutofit fontScale="85000" lnSpcReduction="20000"/>
          </a:bodyPr>
          <a:lstStyle/>
          <a:p>
            <a:pPr>
              <a:lnSpc>
                <a:spcPct val="120000"/>
              </a:lnSpc>
              <a:buFont typeface="Wingdings" panose="05000000000000000000" pitchFamily="2" charset="2"/>
              <a:buChar char="v"/>
            </a:pPr>
            <a:r>
              <a:rPr lang="de-DE" dirty="0" smtClean="0"/>
              <a:t>Die Wahl der Prüfungsfächer</a:t>
            </a:r>
          </a:p>
          <a:p>
            <a:pPr>
              <a:lnSpc>
                <a:spcPct val="120000"/>
              </a:lnSpc>
              <a:buFont typeface="Wingdings" panose="05000000000000000000" pitchFamily="2" charset="2"/>
              <a:buChar char="v"/>
            </a:pPr>
            <a:r>
              <a:rPr lang="de-DE" dirty="0"/>
              <a:t>Ablauf der jeweiligen Prüfung </a:t>
            </a:r>
          </a:p>
          <a:p>
            <a:pPr>
              <a:lnSpc>
                <a:spcPct val="120000"/>
              </a:lnSpc>
              <a:buFont typeface="Wingdings" panose="05000000000000000000" pitchFamily="2" charset="2"/>
              <a:buChar char="v"/>
            </a:pPr>
            <a:r>
              <a:rPr lang="de-DE" dirty="0"/>
              <a:t>Vorbereitung auf die Abschlussprüfungen</a:t>
            </a:r>
          </a:p>
          <a:p>
            <a:pPr>
              <a:lnSpc>
                <a:spcPct val="120000"/>
              </a:lnSpc>
              <a:buFont typeface="Wingdings" panose="05000000000000000000" pitchFamily="2" charset="2"/>
              <a:buChar char="v"/>
            </a:pPr>
            <a:r>
              <a:rPr lang="de-DE" dirty="0" smtClean="0"/>
              <a:t>Allgemeine Hinweise zum Prüfungstag</a:t>
            </a:r>
          </a:p>
          <a:p>
            <a:pPr>
              <a:lnSpc>
                <a:spcPct val="120000"/>
              </a:lnSpc>
              <a:buFont typeface="Wingdings" panose="05000000000000000000" pitchFamily="2" charset="2"/>
              <a:buChar char="v"/>
            </a:pPr>
            <a:r>
              <a:rPr lang="de-DE" dirty="0" smtClean="0"/>
              <a:t>Versuch des Unterschleifs</a:t>
            </a:r>
          </a:p>
          <a:p>
            <a:pPr>
              <a:lnSpc>
                <a:spcPct val="120000"/>
              </a:lnSpc>
              <a:buFont typeface="Wingdings" panose="05000000000000000000" pitchFamily="2" charset="2"/>
              <a:buChar char="v"/>
            </a:pPr>
            <a:r>
              <a:rPr lang="de-DE" dirty="0" smtClean="0"/>
              <a:t>Prüfungstermine</a:t>
            </a:r>
          </a:p>
          <a:p>
            <a:pPr>
              <a:lnSpc>
                <a:spcPct val="120000"/>
              </a:lnSpc>
              <a:buFont typeface="Wingdings" panose="05000000000000000000" pitchFamily="2" charset="2"/>
              <a:buChar char="v"/>
            </a:pPr>
            <a:r>
              <a:rPr lang="de-DE" dirty="0" smtClean="0"/>
              <a:t>Gesamtbewertung </a:t>
            </a:r>
          </a:p>
          <a:p>
            <a:pPr>
              <a:lnSpc>
                <a:spcPct val="120000"/>
              </a:lnSpc>
              <a:buFont typeface="Wingdings" panose="05000000000000000000" pitchFamily="2" charset="2"/>
              <a:buChar char="v"/>
            </a:pPr>
            <a:r>
              <a:rPr lang="de-DE" dirty="0" smtClean="0"/>
              <a:t>Kontaktdaten der Prüfer</a:t>
            </a:r>
          </a:p>
          <a:p>
            <a:pPr>
              <a:lnSpc>
                <a:spcPct val="120000"/>
              </a:lnSpc>
              <a:buFont typeface="Wingdings" panose="05000000000000000000" pitchFamily="2" charset="2"/>
              <a:buChar char="v"/>
            </a:pPr>
            <a:r>
              <a:rPr lang="de-DE" dirty="0" smtClean="0"/>
              <a:t>Zeit für Fragen </a:t>
            </a:r>
            <a:endParaRPr lang="de-DE"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021288"/>
            <a:ext cx="1865939" cy="74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526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021288"/>
            <a:ext cx="1865939" cy="74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467544" y="764704"/>
            <a:ext cx="8229600" cy="1196752"/>
          </a:xfrm>
        </p:spPr>
        <p:txBody>
          <a:bodyPr>
            <a:normAutofit fontScale="90000"/>
          </a:bodyPr>
          <a:lstStyle/>
          <a:p>
            <a:r>
              <a:rPr lang="de-DE" dirty="0" smtClean="0"/>
              <a:t>Prüfungstermine </a:t>
            </a:r>
            <a:br>
              <a:rPr lang="de-DE" dirty="0" smtClean="0"/>
            </a:b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395660641"/>
              </p:ext>
            </p:extLst>
          </p:nvPr>
        </p:nvGraphicFramePr>
        <p:xfrm>
          <a:off x="755576" y="1700808"/>
          <a:ext cx="7632848" cy="3725714"/>
        </p:xfrm>
        <a:graphic>
          <a:graphicData uri="http://schemas.openxmlformats.org/drawingml/2006/table">
            <a:tbl>
              <a:tblPr firstRow="1" firstCol="1" bandRow="1">
                <a:tableStyleId>{5C22544A-7EE6-4342-B048-85BDC9FD1C3A}</a:tableStyleId>
              </a:tblPr>
              <a:tblGrid>
                <a:gridCol w="4301620"/>
                <a:gridCol w="3331228"/>
              </a:tblGrid>
              <a:tr h="399742">
                <a:tc>
                  <a:txBody>
                    <a:bodyPr/>
                    <a:lstStyle/>
                    <a:p>
                      <a:pPr algn="ctr">
                        <a:lnSpc>
                          <a:spcPct val="107000"/>
                        </a:lnSpc>
                        <a:spcAft>
                          <a:spcPts val="0"/>
                        </a:spcAft>
                      </a:pPr>
                      <a:r>
                        <a:rPr lang="de-DE" sz="2500" kern="100" dirty="0">
                          <a:effectLst/>
                        </a:rPr>
                        <a:t>Termine</a:t>
                      </a:r>
                      <a:endParaRPr lang="de-DE" sz="2500" kern="100" dirty="0">
                        <a:effectLst/>
                        <a:latin typeface="Calibri"/>
                        <a:ea typeface="Calibri"/>
                        <a:cs typeface="Times New Roman"/>
                      </a:endParaRPr>
                    </a:p>
                  </a:txBody>
                  <a:tcPr marL="54969" marR="54969" marT="0" marB="0" anchor="ctr"/>
                </a:tc>
                <a:tc>
                  <a:txBody>
                    <a:bodyPr/>
                    <a:lstStyle/>
                    <a:p>
                      <a:pPr algn="ctr">
                        <a:lnSpc>
                          <a:spcPct val="107000"/>
                        </a:lnSpc>
                        <a:spcAft>
                          <a:spcPts val="0"/>
                        </a:spcAft>
                      </a:pPr>
                      <a:r>
                        <a:rPr lang="de-DE" sz="2500" kern="100">
                          <a:effectLst/>
                        </a:rPr>
                        <a:t>Prüfungsfach</a:t>
                      </a:r>
                      <a:endParaRPr lang="de-DE" sz="2500" kern="100">
                        <a:effectLst/>
                        <a:latin typeface="Calibri"/>
                        <a:ea typeface="Calibri"/>
                        <a:cs typeface="Times New Roman"/>
                      </a:endParaRPr>
                    </a:p>
                  </a:txBody>
                  <a:tcPr marL="54969" marR="54969" marT="0" marB="0" anchor="ctr"/>
                </a:tc>
              </a:tr>
              <a:tr h="464354">
                <a:tc>
                  <a:txBody>
                    <a:bodyPr/>
                    <a:lstStyle/>
                    <a:p>
                      <a:pPr algn="ctr">
                        <a:lnSpc>
                          <a:spcPct val="107000"/>
                        </a:lnSpc>
                        <a:spcAft>
                          <a:spcPts val="0"/>
                        </a:spcAft>
                      </a:pPr>
                      <a:r>
                        <a:rPr lang="de-DE" sz="2500" kern="100" dirty="0" smtClean="0">
                          <a:effectLst/>
                          <a:latin typeface="+mn-lt"/>
                          <a:ea typeface="Calibri"/>
                          <a:cs typeface="Times New Roman"/>
                        </a:rPr>
                        <a:t>Donnerstag, 11.06.2026</a:t>
                      </a:r>
                      <a:r>
                        <a:rPr lang="de-DE" sz="2500" kern="100" baseline="0" dirty="0" smtClean="0">
                          <a:effectLst/>
                          <a:latin typeface="+mn-lt"/>
                          <a:ea typeface="Calibri"/>
                          <a:cs typeface="Times New Roman"/>
                        </a:rPr>
                        <a:t> – </a:t>
                      </a:r>
                      <a:br>
                        <a:rPr lang="de-DE" sz="2500" kern="100" baseline="0" dirty="0" smtClean="0">
                          <a:effectLst/>
                          <a:latin typeface="+mn-lt"/>
                          <a:ea typeface="Calibri"/>
                          <a:cs typeface="Times New Roman"/>
                        </a:rPr>
                      </a:br>
                      <a:r>
                        <a:rPr lang="de-DE" sz="2500" kern="100" baseline="0" dirty="0" smtClean="0">
                          <a:effectLst/>
                          <a:latin typeface="+mn-lt"/>
                          <a:ea typeface="Calibri"/>
                          <a:cs typeface="Times New Roman"/>
                        </a:rPr>
                        <a:t>Freitag, 12.06.2026</a:t>
                      </a:r>
                      <a:endParaRPr lang="de-DE" sz="2500" kern="100" dirty="0">
                        <a:effectLst/>
                        <a:latin typeface="+mn-lt"/>
                        <a:ea typeface="Calibri"/>
                        <a:cs typeface="Times New Roman"/>
                      </a:endParaRPr>
                    </a:p>
                  </a:txBody>
                  <a:tcPr marL="54969" marR="54969"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de-DE" sz="2500" kern="100" dirty="0" smtClean="0">
                          <a:effectLst/>
                        </a:rPr>
                        <a:t>Englisch</a:t>
                      </a:r>
                      <a:r>
                        <a:rPr lang="de-DE" sz="2500" kern="100" baseline="0" dirty="0" smtClean="0">
                          <a:effectLst/>
                        </a:rPr>
                        <a:t> mündlich</a:t>
                      </a:r>
                      <a:endParaRPr lang="de-DE" sz="2500" kern="100" dirty="0" smtClean="0">
                        <a:effectLst/>
                        <a:latin typeface="+mn-lt"/>
                        <a:ea typeface="Calibri"/>
                        <a:cs typeface="Times New Roman"/>
                      </a:endParaRPr>
                    </a:p>
                    <a:p>
                      <a:pPr algn="ctr">
                        <a:lnSpc>
                          <a:spcPct val="107000"/>
                        </a:lnSpc>
                        <a:spcAft>
                          <a:spcPts val="0"/>
                        </a:spcAft>
                      </a:pPr>
                      <a:endParaRPr lang="de-DE" sz="2500" kern="100" dirty="0">
                        <a:effectLst/>
                        <a:latin typeface="Calibri"/>
                        <a:ea typeface="Calibri"/>
                        <a:cs typeface="Times New Roman"/>
                      </a:endParaRPr>
                    </a:p>
                  </a:txBody>
                  <a:tcPr marL="54969" marR="54969" marT="0" marB="0" anchor="ctr"/>
                </a:tc>
              </a:tr>
              <a:tr h="464354">
                <a:tc>
                  <a:txBody>
                    <a:bodyPr/>
                    <a:lstStyle/>
                    <a:p>
                      <a:pPr algn="ctr">
                        <a:lnSpc>
                          <a:spcPct val="107000"/>
                        </a:lnSpc>
                        <a:spcAft>
                          <a:spcPts val="0"/>
                        </a:spcAft>
                      </a:pPr>
                      <a:r>
                        <a:rPr lang="de-DE" sz="2500" kern="100" dirty="0" smtClean="0">
                          <a:effectLst/>
                          <a:latin typeface="+mn-lt"/>
                          <a:ea typeface="Calibri"/>
                          <a:cs typeface="Times New Roman"/>
                        </a:rPr>
                        <a:t>Montag,</a:t>
                      </a:r>
                      <a:r>
                        <a:rPr lang="de-DE" sz="2500" kern="100" baseline="0" dirty="0" smtClean="0">
                          <a:effectLst/>
                          <a:latin typeface="+mn-lt"/>
                          <a:ea typeface="Calibri"/>
                          <a:cs typeface="Times New Roman"/>
                        </a:rPr>
                        <a:t> 29.06.2026 </a:t>
                      </a:r>
                      <a:endParaRPr lang="de-DE" sz="2500" kern="100" dirty="0">
                        <a:effectLst/>
                        <a:latin typeface="+mn-lt"/>
                        <a:ea typeface="Calibri"/>
                        <a:cs typeface="Times New Roman"/>
                      </a:endParaRPr>
                    </a:p>
                  </a:txBody>
                  <a:tcPr marL="54969" marR="54969" marT="0" marB="0" anchor="ctr"/>
                </a:tc>
                <a:tc>
                  <a:txBody>
                    <a:bodyPr/>
                    <a:lstStyle/>
                    <a:p>
                      <a:pPr algn="ctr">
                        <a:lnSpc>
                          <a:spcPct val="107000"/>
                        </a:lnSpc>
                        <a:spcAft>
                          <a:spcPts val="0"/>
                        </a:spcAft>
                      </a:pPr>
                      <a:r>
                        <a:rPr lang="de-DE" sz="2500" kern="100" dirty="0" smtClean="0">
                          <a:effectLst/>
                        </a:rPr>
                        <a:t>Englisch</a:t>
                      </a:r>
                      <a:r>
                        <a:rPr lang="de-DE" sz="2500" kern="100" baseline="0" dirty="0" smtClean="0">
                          <a:effectLst/>
                        </a:rPr>
                        <a:t> schriftlich</a:t>
                      </a:r>
                      <a:endParaRPr lang="de-DE" sz="2500" kern="100" dirty="0">
                        <a:effectLst/>
                        <a:latin typeface="Calibri"/>
                        <a:ea typeface="Calibri"/>
                        <a:cs typeface="Times New Roman"/>
                      </a:endParaRPr>
                    </a:p>
                  </a:txBody>
                  <a:tcPr marL="54969" marR="54969" marT="0" marB="0" anchor="ctr"/>
                </a:tc>
              </a:tr>
              <a:tr h="399742">
                <a:tc>
                  <a:txBody>
                    <a:bodyPr/>
                    <a:lstStyle/>
                    <a:p>
                      <a:pPr algn="ctr">
                        <a:lnSpc>
                          <a:spcPct val="107000"/>
                        </a:lnSpc>
                        <a:spcAft>
                          <a:spcPts val="0"/>
                        </a:spcAft>
                      </a:pPr>
                      <a:r>
                        <a:rPr lang="de-DE" sz="2500" kern="100" dirty="0">
                          <a:effectLst/>
                        </a:rPr>
                        <a:t>Dienstag, </a:t>
                      </a:r>
                      <a:r>
                        <a:rPr lang="de-DE" sz="2500" kern="100" dirty="0" smtClean="0">
                          <a:effectLst/>
                        </a:rPr>
                        <a:t>30.06.2026</a:t>
                      </a:r>
                      <a:endParaRPr lang="de-DE" sz="2500" kern="100" dirty="0">
                        <a:effectLst/>
                        <a:latin typeface="Calibri"/>
                        <a:ea typeface="Calibri"/>
                        <a:cs typeface="Times New Roman"/>
                      </a:endParaRPr>
                    </a:p>
                  </a:txBody>
                  <a:tcPr marL="54969" marR="54969" marT="0" marB="0" anchor="ctr"/>
                </a:tc>
                <a:tc>
                  <a:txBody>
                    <a:bodyPr/>
                    <a:lstStyle/>
                    <a:p>
                      <a:pPr algn="ctr">
                        <a:lnSpc>
                          <a:spcPct val="107000"/>
                        </a:lnSpc>
                        <a:spcAft>
                          <a:spcPts val="0"/>
                        </a:spcAft>
                      </a:pPr>
                      <a:r>
                        <a:rPr lang="de-DE" sz="2500" kern="100" dirty="0" smtClean="0">
                          <a:effectLst/>
                          <a:latin typeface="+mn-lt"/>
                          <a:ea typeface="+mn-ea"/>
                          <a:cs typeface="+mn-cs"/>
                        </a:rPr>
                        <a:t>Deutsch</a:t>
                      </a:r>
                      <a:endParaRPr lang="de-DE" sz="2500" kern="100" dirty="0">
                        <a:effectLst/>
                        <a:latin typeface="Calibri"/>
                        <a:ea typeface="Calibri"/>
                        <a:cs typeface="Times New Roman"/>
                      </a:endParaRPr>
                    </a:p>
                  </a:txBody>
                  <a:tcPr marL="54969" marR="54969" marT="0" marB="0" anchor="ctr"/>
                </a:tc>
              </a:tr>
              <a:tr h="384711">
                <a:tc>
                  <a:txBody>
                    <a:bodyPr/>
                    <a:lstStyle/>
                    <a:p>
                      <a:pPr algn="ctr">
                        <a:lnSpc>
                          <a:spcPct val="107000"/>
                        </a:lnSpc>
                        <a:spcAft>
                          <a:spcPts val="0"/>
                        </a:spcAft>
                      </a:pPr>
                      <a:r>
                        <a:rPr lang="de-DE" sz="2500" kern="100" dirty="0">
                          <a:effectLst/>
                        </a:rPr>
                        <a:t>Mittwoch, </a:t>
                      </a:r>
                      <a:r>
                        <a:rPr lang="de-DE" sz="2500" kern="100" dirty="0" smtClean="0">
                          <a:effectLst/>
                        </a:rPr>
                        <a:t>01.07.2026</a:t>
                      </a:r>
                      <a:endParaRPr lang="de-DE" sz="2500" kern="100" dirty="0">
                        <a:effectLst/>
                        <a:latin typeface="Calibri"/>
                        <a:ea typeface="Calibri"/>
                        <a:cs typeface="Times New Roman"/>
                      </a:endParaRPr>
                    </a:p>
                  </a:txBody>
                  <a:tcPr marL="54969" marR="54969" marT="0" marB="0" anchor="ctr"/>
                </a:tc>
                <a:tc>
                  <a:txBody>
                    <a:bodyPr/>
                    <a:lstStyle/>
                    <a:p>
                      <a:pPr algn="ctr">
                        <a:lnSpc>
                          <a:spcPct val="107000"/>
                        </a:lnSpc>
                        <a:spcAft>
                          <a:spcPts val="0"/>
                        </a:spcAft>
                      </a:pPr>
                      <a:r>
                        <a:rPr lang="de-DE" sz="2500" kern="100" dirty="0" smtClean="0">
                          <a:effectLst/>
                        </a:rPr>
                        <a:t>Mathe </a:t>
                      </a:r>
                      <a:endParaRPr lang="de-DE" sz="2500" kern="100" dirty="0">
                        <a:effectLst/>
                        <a:latin typeface="Calibri"/>
                        <a:ea typeface="Calibri"/>
                        <a:cs typeface="Times New Roman"/>
                      </a:endParaRPr>
                    </a:p>
                  </a:txBody>
                  <a:tcPr marL="54969" marR="54969" marT="0" marB="0" anchor="ctr"/>
                </a:tc>
              </a:tr>
              <a:tr h="399742">
                <a:tc>
                  <a:txBody>
                    <a:bodyPr/>
                    <a:lstStyle/>
                    <a:p>
                      <a:pPr algn="ctr">
                        <a:lnSpc>
                          <a:spcPct val="107000"/>
                        </a:lnSpc>
                        <a:spcAft>
                          <a:spcPts val="0"/>
                        </a:spcAft>
                      </a:pPr>
                      <a:r>
                        <a:rPr lang="de-DE" sz="2500" kern="100" dirty="0">
                          <a:effectLst/>
                        </a:rPr>
                        <a:t>Freitag, </a:t>
                      </a:r>
                      <a:r>
                        <a:rPr lang="de-DE" sz="2500" kern="100" dirty="0" smtClean="0">
                          <a:effectLst/>
                        </a:rPr>
                        <a:t>03.07.2026</a:t>
                      </a:r>
                      <a:endParaRPr lang="de-DE" sz="2500" kern="100" dirty="0">
                        <a:effectLst/>
                        <a:latin typeface="Calibri"/>
                        <a:ea typeface="Calibri"/>
                        <a:cs typeface="Times New Roman"/>
                      </a:endParaRPr>
                    </a:p>
                  </a:txBody>
                  <a:tcPr marL="54969" marR="54969" marT="0" marB="0" anchor="ctr"/>
                </a:tc>
                <a:tc>
                  <a:txBody>
                    <a:bodyPr/>
                    <a:lstStyle/>
                    <a:p>
                      <a:pPr algn="ctr">
                        <a:lnSpc>
                          <a:spcPct val="107000"/>
                        </a:lnSpc>
                        <a:spcAft>
                          <a:spcPts val="0"/>
                        </a:spcAft>
                      </a:pPr>
                      <a:r>
                        <a:rPr lang="de-DE" sz="2500" kern="100" dirty="0" smtClean="0">
                          <a:effectLst/>
                        </a:rPr>
                        <a:t>Notenbekanntgabe</a:t>
                      </a:r>
                      <a:endParaRPr lang="de-DE" sz="2500" kern="100" dirty="0">
                        <a:effectLst/>
                        <a:latin typeface="Calibri"/>
                        <a:ea typeface="Calibri"/>
                        <a:cs typeface="Times New Roman"/>
                      </a:endParaRPr>
                    </a:p>
                  </a:txBody>
                  <a:tcPr marL="54969" marR="54969" marT="0" marB="0" anchor="ctr"/>
                </a:tc>
              </a:tr>
              <a:tr h="384711">
                <a:tc>
                  <a:txBody>
                    <a:bodyPr/>
                    <a:lstStyle/>
                    <a:p>
                      <a:pPr algn="ctr">
                        <a:lnSpc>
                          <a:spcPct val="107000"/>
                        </a:lnSpc>
                        <a:spcAft>
                          <a:spcPts val="0"/>
                        </a:spcAft>
                      </a:pPr>
                      <a:r>
                        <a:rPr lang="de-DE" sz="2500" kern="100" dirty="0" smtClean="0">
                          <a:effectLst/>
                        </a:rPr>
                        <a:t>Montag, 06.07.2026 –</a:t>
                      </a:r>
                      <a:br>
                        <a:rPr lang="de-DE" sz="2500" kern="100" dirty="0" smtClean="0">
                          <a:effectLst/>
                        </a:rPr>
                      </a:br>
                      <a:r>
                        <a:rPr lang="de-DE" sz="2500" kern="100" dirty="0" smtClean="0">
                          <a:effectLst/>
                        </a:rPr>
                        <a:t>Mittwoch,</a:t>
                      </a:r>
                      <a:r>
                        <a:rPr lang="de-DE" sz="2500" kern="100" baseline="0" dirty="0" smtClean="0">
                          <a:effectLst/>
                        </a:rPr>
                        <a:t> 08.07.2026</a:t>
                      </a:r>
                      <a:endParaRPr lang="de-DE" sz="2500" kern="100" dirty="0">
                        <a:effectLst/>
                        <a:latin typeface="Calibri"/>
                        <a:ea typeface="Calibri"/>
                        <a:cs typeface="Times New Roman"/>
                      </a:endParaRPr>
                    </a:p>
                  </a:txBody>
                  <a:tcPr marL="54969" marR="54969" marT="0" marB="0" anchor="ctr"/>
                </a:tc>
                <a:tc>
                  <a:txBody>
                    <a:bodyPr/>
                    <a:lstStyle/>
                    <a:p>
                      <a:pPr algn="ctr">
                        <a:lnSpc>
                          <a:spcPct val="107000"/>
                        </a:lnSpc>
                        <a:spcAft>
                          <a:spcPts val="0"/>
                        </a:spcAft>
                      </a:pPr>
                      <a:r>
                        <a:rPr lang="de-DE" sz="2500" kern="100" dirty="0" err="1" smtClean="0">
                          <a:effectLst/>
                        </a:rPr>
                        <a:t>Mündl</a:t>
                      </a:r>
                      <a:r>
                        <a:rPr lang="de-DE" sz="2500" kern="100" dirty="0" smtClean="0">
                          <a:effectLst/>
                        </a:rPr>
                        <a:t>. Nachprüfung</a:t>
                      </a:r>
                      <a:endParaRPr lang="de-DE" sz="2500" kern="100" dirty="0">
                        <a:effectLst/>
                        <a:latin typeface="Calibri"/>
                        <a:ea typeface="Calibri"/>
                        <a:cs typeface="Times New Roman"/>
                      </a:endParaRPr>
                    </a:p>
                  </a:txBody>
                  <a:tcPr marL="54969" marR="54969" marT="0" marB="0" anchor="ctr"/>
                </a:tc>
              </a:tr>
            </a:tbl>
          </a:graphicData>
        </a:graphic>
      </p:graphicFrame>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251" t="25361" r="24695" b="24917"/>
          <a:stretch/>
        </p:blipFill>
        <p:spPr bwMode="auto">
          <a:xfrm>
            <a:off x="7754784" y="332656"/>
            <a:ext cx="1131427" cy="110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9192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32656"/>
            <a:ext cx="8229600" cy="1051520"/>
          </a:xfrm>
        </p:spPr>
        <p:txBody>
          <a:bodyPr/>
          <a:lstStyle/>
          <a:p>
            <a:r>
              <a:rPr lang="de-DE" dirty="0" smtClean="0"/>
              <a:t>Gesamtbewertung</a:t>
            </a:r>
            <a:endParaRPr lang="de-DE" dirty="0"/>
          </a:p>
        </p:txBody>
      </p:sp>
      <p:sp>
        <p:nvSpPr>
          <p:cNvPr id="3" name="Inhaltsplatzhalter 2"/>
          <p:cNvSpPr>
            <a:spLocks noGrp="1"/>
          </p:cNvSpPr>
          <p:nvPr>
            <p:ph idx="1"/>
          </p:nvPr>
        </p:nvSpPr>
        <p:spPr>
          <a:xfrm>
            <a:off x="539552" y="1628800"/>
            <a:ext cx="8229600" cy="5069160"/>
          </a:xfrm>
        </p:spPr>
        <p:txBody>
          <a:bodyPr>
            <a:normAutofit/>
          </a:bodyPr>
          <a:lstStyle/>
          <a:p>
            <a:pPr marL="0" indent="0" algn="ctr">
              <a:buNone/>
            </a:pPr>
            <a:r>
              <a:rPr lang="de-DE" sz="3500" dirty="0"/>
              <a:t>&lt; 3,0 QA bestanden </a:t>
            </a:r>
            <a:endParaRPr lang="de-DE" sz="3500" dirty="0" smtClean="0"/>
          </a:p>
          <a:p>
            <a:pPr marL="0" indent="0" algn="ctr">
              <a:buNone/>
            </a:pPr>
            <a:r>
              <a:rPr lang="de-DE" sz="3500" dirty="0"/>
              <a:t>&gt; </a:t>
            </a:r>
            <a:r>
              <a:rPr lang="de-DE" sz="3500" dirty="0" smtClean="0"/>
              <a:t>3,0 </a:t>
            </a:r>
            <a:r>
              <a:rPr lang="de-DE" sz="3500" dirty="0"/>
              <a:t>QA nicht </a:t>
            </a:r>
            <a:r>
              <a:rPr lang="de-DE" sz="3500" dirty="0" smtClean="0"/>
              <a:t>bestanden</a:t>
            </a:r>
          </a:p>
          <a:p>
            <a:pPr>
              <a:buFont typeface="Wingdings" pitchFamily="2" charset="2"/>
              <a:buChar char="Ø"/>
            </a:pPr>
            <a:endParaRPr lang="de-DE" dirty="0"/>
          </a:p>
          <a:p>
            <a:pPr marL="0" indent="0">
              <a:buNone/>
            </a:pPr>
            <a:endParaRPr lang="de-DE" dirty="0" smtClean="0"/>
          </a:p>
          <a:p>
            <a:pPr marL="0" indent="0" algn="ctr">
              <a:buNone/>
            </a:pPr>
            <a:r>
              <a:rPr lang="de-DE" dirty="0" smtClean="0"/>
              <a:t>Bei </a:t>
            </a:r>
            <a:r>
              <a:rPr lang="de-DE" dirty="0"/>
              <a:t>Nichtbestehen des QA besteht die Möglichkeit einer </a:t>
            </a:r>
            <a:r>
              <a:rPr lang="de-DE" b="1" dirty="0"/>
              <a:t>mündlichen Prüfung in den Fächer Deutsch und /oder Mathematik</a:t>
            </a:r>
            <a:r>
              <a:rPr lang="de-DE" dirty="0"/>
              <a:t>. </a:t>
            </a:r>
            <a:r>
              <a:rPr lang="de-DE" dirty="0" smtClean="0"/>
              <a:t/>
            </a:r>
            <a:br>
              <a:rPr lang="de-DE" dirty="0" smtClean="0"/>
            </a:br>
            <a:r>
              <a:rPr lang="de-DE" dirty="0" smtClean="0"/>
              <a:t>(</a:t>
            </a:r>
            <a:r>
              <a:rPr lang="de-DE" dirty="0"/>
              <a:t>Gewichtung schriftlich: mündlich = 2:1</a:t>
            </a:r>
            <a:r>
              <a:rPr lang="de-DE" dirty="0">
                <a:solidFill>
                  <a:schemeClr val="tx2"/>
                </a:solidFill>
              </a:rPr>
              <a: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021288"/>
            <a:ext cx="1865939" cy="74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9099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Zuständige Lehrkräfte</a:t>
            </a:r>
            <a:endParaRPr lang="de-DE" dirty="0"/>
          </a:p>
        </p:txBody>
      </p:sp>
      <p:sp>
        <p:nvSpPr>
          <p:cNvPr id="3" name="Inhaltsplatzhalter 2"/>
          <p:cNvSpPr>
            <a:spLocks noGrp="1"/>
          </p:cNvSpPr>
          <p:nvPr>
            <p:ph idx="1"/>
          </p:nvPr>
        </p:nvSpPr>
        <p:spPr>
          <a:xfrm>
            <a:off x="467544" y="1340768"/>
            <a:ext cx="8229600" cy="5053708"/>
          </a:xfrm>
        </p:spPr>
        <p:txBody>
          <a:bodyPr>
            <a:normAutofit fontScale="85000" lnSpcReduction="20000"/>
          </a:bodyPr>
          <a:lstStyle/>
          <a:p>
            <a:r>
              <a:rPr lang="de-DE" dirty="0" smtClean="0"/>
              <a:t>Frau </a:t>
            </a:r>
            <a:r>
              <a:rPr lang="de-DE" dirty="0" err="1" smtClean="0"/>
              <a:t>Taeschner</a:t>
            </a:r>
            <a:r>
              <a:rPr lang="de-DE" dirty="0" smtClean="0"/>
              <a:t>: Mathe, Deutsch, GPG, NT, Kunst</a:t>
            </a:r>
          </a:p>
          <a:p>
            <a:r>
              <a:rPr lang="de-DE" dirty="0" smtClean="0"/>
              <a:t>Frau Heinlein: Englisch </a:t>
            </a:r>
          </a:p>
          <a:p>
            <a:r>
              <a:rPr lang="de-DE" dirty="0" smtClean="0"/>
              <a:t>Frau Heinlein: Sport weiblich</a:t>
            </a:r>
          </a:p>
          <a:p>
            <a:r>
              <a:rPr lang="de-DE" dirty="0" smtClean="0"/>
              <a:t>Herr Stoiber: Sport männlich</a:t>
            </a:r>
          </a:p>
          <a:p>
            <a:r>
              <a:rPr lang="de-DE" dirty="0" smtClean="0"/>
              <a:t>Frau Eberl: kath. Religion </a:t>
            </a:r>
          </a:p>
          <a:p>
            <a:r>
              <a:rPr lang="de-DE" dirty="0" smtClean="0"/>
              <a:t>Frau </a:t>
            </a:r>
            <a:r>
              <a:rPr lang="de-DE" dirty="0" err="1" smtClean="0"/>
              <a:t>Härdtlein</a:t>
            </a:r>
            <a:r>
              <a:rPr lang="de-DE" dirty="0" smtClean="0"/>
              <a:t>: ev. Religion</a:t>
            </a:r>
          </a:p>
          <a:p>
            <a:r>
              <a:rPr lang="de-DE" dirty="0" smtClean="0"/>
              <a:t>Frau </a:t>
            </a:r>
            <a:r>
              <a:rPr lang="de-DE" dirty="0" err="1" smtClean="0"/>
              <a:t>Gattinger</a:t>
            </a:r>
            <a:r>
              <a:rPr lang="de-DE" dirty="0" smtClean="0"/>
              <a:t>: Ethik </a:t>
            </a:r>
          </a:p>
          <a:p>
            <a:r>
              <a:rPr lang="de-DE" dirty="0" smtClean="0"/>
              <a:t>Herr Rauch: Informatik </a:t>
            </a:r>
          </a:p>
          <a:p>
            <a:r>
              <a:rPr lang="de-DE" dirty="0" smtClean="0"/>
              <a:t>Projektprüfung: </a:t>
            </a:r>
          </a:p>
          <a:p>
            <a:pPr lvl="1"/>
            <a:r>
              <a:rPr lang="de-DE" dirty="0" smtClean="0"/>
              <a:t>Soziales: Frau </a:t>
            </a:r>
            <a:r>
              <a:rPr lang="de-DE" dirty="0" err="1" smtClean="0"/>
              <a:t>Katscha</a:t>
            </a:r>
            <a:endParaRPr lang="de-DE" dirty="0" smtClean="0"/>
          </a:p>
          <a:p>
            <a:pPr lvl="1"/>
            <a:r>
              <a:rPr lang="de-DE" dirty="0" smtClean="0"/>
              <a:t>Technik: Herr Raff</a:t>
            </a:r>
          </a:p>
          <a:p>
            <a:pPr lvl="1"/>
            <a:r>
              <a:rPr lang="de-DE" dirty="0" smtClean="0"/>
              <a:t>Wirtschaft: Herr Rauch </a:t>
            </a:r>
            <a:endParaRPr lang="de-D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021288"/>
            <a:ext cx="1865939" cy="74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081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Wahl der Prüfungsfächer </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262647409"/>
              </p:ext>
            </p:extLst>
          </p:nvPr>
        </p:nvGraphicFramePr>
        <p:xfrm>
          <a:off x="395536" y="1988840"/>
          <a:ext cx="8280919" cy="3384375"/>
        </p:xfrm>
        <a:graphic>
          <a:graphicData uri="http://schemas.openxmlformats.org/drawingml/2006/table">
            <a:tbl>
              <a:tblPr firstRow="1" firstCol="1" bandRow="1">
                <a:solidFill>
                  <a:srgbClr val="FF5050"/>
                </a:solidFill>
                <a:tableStyleId>{69CF1AB2-1976-4502-BF36-3FF5EA218861}</a:tableStyleId>
              </a:tblPr>
              <a:tblGrid>
                <a:gridCol w="1565563"/>
                <a:gridCol w="1600086"/>
                <a:gridCol w="1588867"/>
                <a:gridCol w="1599223"/>
                <a:gridCol w="963590"/>
                <a:gridCol w="963590"/>
              </a:tblGrid>
              <a:tr h="803072">
                <a:tc>
                  <a:txBody>
                    <a:bodyPr/>
                    <a:lstStyle/>
                    <a:p>
                      <a:pPr algn="ctr">
                        <a:lnSpc>
                          <a:spcPct val="115000"/>
                        </a:lnSpc>
                        <a:spcAft>
                          <a:spcPts val="0"/>
                        </a:spcAft>
                      </a:pPr>
                      <a:r>
                        <a:rPr lang="de-DE" sz="1400" dirty="0">
                          <a:effectLst/>
                        </a:rPr>
                        <a:t>Pflicht </a:t>
                      </a:r>
                    </a:p>
                    <a:p>
                      <a:pPr algn="ctr">
                        <a:lnSpc>
                          <a:spcPct val="115000"/>
                        </a:lnSpc>
                        <a:spcAft>
                          <a:spcPts val="0"/>
                        </a:spcAft>
                      </a:pPr>
                      <a:r>
                        <a:rPr lang="de-DE" sz="1400" dirty="0">
                          <a:effectLst/>
                        </a:rPr>
                        <a:t>(Wertung x2)</a:t>
                      </a:r>
                      <a:endParaRPr lang="de-DE" sz="1400" dirty="0">
                        <a:effectLst/>
                        <a:latin typeface="Calibri"/>
                        <a:ea typeface="Calibri"/>
                        <a:cs typeface="Times New Roman"/>
                      </a:endParaRPr>
                    </a:p>
                  </a:txBody>
                  <a:tcPr marL="68580" marR="68580" marT="0" marB="0">
                    <a:solidFill>
                      <a:schemeClr val="bg1">
                        <a:lumMod val="85000"/>
                      </a:schemeClr>
                    </a:solidFill>
                  </a:tcPr>
                </a:tc>
                <a:tc gridSpan="5">
                  <a:txBody>
                    <a:bodyPr/>
                    <a:lstStyle/>
                    <a:p>
                      <a:pPr algn="ctr">
                        <a:lnSpc>
                          <a:spcPct val="115000"/>
                        </a:lnSpc>
                        <a:spcAft>
                          <a:spcPts val="0"/>
                        </a:spcAft>
                      </a:pPr>
                      <a:r>
                        <a:rPr lang="de-DE" sz="1400" dirty="0">
                          <a:effectLst/>
                        </a:rPr>
                        <a:t>Mathe </a:t>
                      </a:r>
                      <a:br>
                        <a:rPr lang="de-DE" sz="1400" dirty="0">
                          <a:effectLst/>
                        </a:rPr>
                      </a:br>
                      <a:endParaRPr lang="de-DE" sz="1400" dirty="0">
                        <a:effectLst/>
                        <a:latin typeface="Calibri"/>
                        <a:ea typeface="Calibri"/>
                        <a:cs typeface="Times New Roman"/>
                      </a:endParaRPr>
                    </a:p>
                  </a:txBody>
                  <a:tcPr marL="68580" marR="68580" marT="0" marB="0">
                    <a:solidFill>
                      <a:srgbClr val="00B0F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803072">
                <a:tc>
                  <a:txBody>
                    <a:bodyPr/>
                    <a:lstStyle/>
                    <a:p>
                      <a:pPr algn="ctr">
                        <a:lnSpc>
                          <a:spcPct val="115000"/>
                        </a:lnSpc>
                        <a:spcAft>
                          <a:spcPts val="0"/>
                        </a:spcAft>
                      </a:pPr>
                      <a:r>
                        <a:rPr lang="de-DE" sz="1400" dirty="0">
                          <a:effectLst/>
                        </a:rPr>
                        <a:t>Pflicht</a:t>
                      </a:r>
                      <a:br>
                        <a:rPr lang="de-DE" sz="1400" dirty="0">
                          <a:effectLst/>
                        </a:rPr>
                      </a:br>
                      <a:r>
                        <a:rPr lang="de-DE" sz="1400" dirty="0">
                          <a:effectLst/>
                        </a:rPr>
                        <a:t>(Wertung x2)</a:t>
                      </a:r>
                      <a:endParaRPr lang="de-DE" sz="1400" dirty="0">
                        <a:effectLst/>
                        <a:latin typeface="Calibri"/>
                        <a:ea typeface="Calibri"/>
                        <a:cs typeface="Times New Roman"/>
                      </a:endParaRPr>
                    </a:p>
                  </a:txBody>
                  <a:tcPr marL="68580" marR="68580" marT="0" marB="0">
                    <a:solidFill>
                      <a:schemeClr val="bg1">
                        <a:lumMod val="85000"/>
                      </a:schemeClr>
                    </a:solidFill>
                  </a:tcPr>
                </a:tc>
                <a:tc gridSpan="5">
                  <a:txBody>
                    <a:bodyPr/>
                    <a:lstStyle/>
                    <a:p>
                      <a:pPr algn="ctr">
                        <a:lnSpc>
                          <a:spcPct val="115000"/>
                        </a:lnSpc>
                        <a:spcAft>
                          <a:spcPts val="0"/>
                        </a:spcAft>
                      </a:pPr>
                      <a:r>
                        <a:rPr lang="de-DE" sz="1400" dirty="0">
                          <a:effectLst/>
                        </a:rPr>
                        <a:t>Deutsch</a:t>
                      </a:r>
                    </a:p>
                    <a:p>
                      <a:pPr>
                        <a:lnSpc>
                          <a:spcPct val="115000"/>
                        </a:lnSpc>
                        <a:spcAft>
                          <a:spcPts val="0"/>
                        </a:spcAft>
                      </a:pPr>
                      <a:r>
                        <a:rPr lang="de-DE" sz="1400" dirty="0">
                          <a:effectLst/>
                        </a:rPr>
                        <a:t> </a:t>
                      </a:r>
                      <a:endParaRPr lang="de-DE" sz="1400" dirty="0">
                        <a:effectLst/>
                        <a:latin typeface="Calibri"/>
                        <a:ea typeface="Calibri"/>
                        <a:cs typeface="Times New Roman"/>
                      </a:endParaRPr>
                    </a:p>
                  </a:txBody>
                  <a:tcPr marL="68580" marR="68580" marT="0" marB="0">
                    <a:solidFill>
                      <a:srgbClr val="FF5050"/>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975159">
                <a:tc>
                  <a:txBody>
                    <a:bodyPr/>
                    <a:lstStyle/>
                    <a:p>
                      <a:pPr algn="ctr">
                        <a:lnSpc>
                          <a:spcPct val="115000"/>
                        </a:lnSpc>
                        <a:spcAft>
                          <a:spcPts val="0"/>
                        </a:spcAft>
                      </a:pPr>
                      <a:r>
                        <a:rPr lang="de-DE" sz="1400" dirty="0">
                          <a:effectLst/>
                        </a:rPr>
                        <a:t>Wahl aus 2 </a:t>
                      </a:r>
                      <a:br>
                        <a:rPr lang="de-DE" sz="1400" dirty="0">
                          <a:effectLst/>
                        </a:rPr>
                      </a:br>
                      <a:r>
                        <a:rPr lang="de-DE" sz="1400" dirty="0">
                          <a:effectLst/>
                        </a:rPr>
                        <a:t>(Wertung x2)</a:t>
                      </a:r>
                      <a:endParaRPr lang="de-DE"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Englisch</a:t>
                      </a:r>
                      <a:endParaRPr lang="de-DE" sz="1400" dirty="0">
                        <a:effectLst/>
                        <a:latin typeface="Calibri"/>
                        <a:ea typeface="Calibri"/>
                        <a:cs typeface="Times New Roman"/>
                      </a:endParaRPr>
                    </a:p>
                  </a:txBody>
                  <a:tcPr marL="68580" marR="68580" marT="0" marB="0">
                    <a:solidFill>
                      <a:srgbClr val="FFFF00"/>
                    </a:solidFill>
                  </a:tcPr>
                </a:tc>
                <a:tc>
                  <a:txBody>
                    <a:bodyPr/>
                    <a:lstStyle/>
                    <a:p>
                      <a:pPr algn="ctr">
                        <a:lnSpc>
                          <a:spcPct val="115000"/>
                        </a:lnSpc>
                        <a:spcAft>
                          <a:spcPts val="0"/>
                        </a:spcAft>
                      </a:pPr>
                      <a:r>
                        <a:rPr lang="de-DE" sz="1400" dirty="0" smtClean="0">
                          <a:effectLst/>
                        </a:rPr>
                        <a:t>GPG</a:t>
                      </a:r>
                      <a:br>
                        <a:rPr lang="de-DE" sz="1400" dirty="0" smtClean="0">
                          <a:effectLst/>
                        </a:rPr>
                      </a:br>
                      <a:r>
                        <a:rPr lang="de-DE" sz="1000" dirty="0" smtClean="0">
                          <a:effectLst/>
                        </a:rPr>
                        <a:t>Geschichte</a:t>
                      </a:r>
                      <a:r>
                        <a:rPr lang="de-DE" sz="1000" baseline="0" dirty="0" smtClean="0">
                          <a:effectLst/>
                        </a:rPr>
                        <a:t> – Politik - Geographie</a:t>
                      </a:r>
                      <a:endParaRPr lang="de-DE" sz="1400" dirty="0">
                        <a:effectLst/>
                        <a:latin typeface="Calibri"/>
                        <a:ea typeface="Calibri"/>
                        <a:cs typeface="Times New Roman"/>
                      </a:endParaRPr>
                    </a:p>
                  </a:txBody>
                  <a:tcPr marL="68580" marR="68580" marT="0" marB="0">
                    <a:solidFill>
                      <a:srgbClr val="FF99CC"/>
                    </a:solidFill>
                  </a:tcPr>
                </a:tc>
                <a:tc>
                  <a:txBody>
                    <a:bodyPr/>
                    <a:lstStyle/>
                    <a:p>
                      <a:pPr algn="ctr">
                        <a:lnSpc>
                          <a:spcPct val="115000"/>
                        </a:lnSpc>
                        <a:spcAft>
                          <a:spcPts val="0"/>
                        </a:spcAft>
                      </a:pPr>
                      <a:r>
                        <a:rPr lang="de-DE" sz="1400" dirty="0" smtClean="0">
                          <a:effectLst/>
                        </a:rPr>
                        <a:t>NT</a:t>
                      </a:r>
                      <a:br>
                        <a:rPr lang="de-DE" sz="1400" dirty="0" smtClean="0">
                          <a:effectLst/>
                        </a:rPr>
                      </a:br>
                      <a:r>
                        <a:rPr lang="de-DE" sz="1000" dirty="0" smtClean="0">
                          <a:effectLst/>
                        </a:rPr>
                        <a:t>Natur und Technik </a:t>
                      </a:r>
                      <a:endParaRPr lang="de-DE" sz="1400" dirty="0">
                        <a:effectLst/>
                        <a:latin typeface="Calibri"/>
                        <a:ea typeface="Calibri"/>
                        <a:cs typeface="Times New Roman"/>
                      </a:endParaRPr>
                    </a:p>
                  </a:txBody>
                  <a:tcPr marL="68580" marR="68580" marT="0" marB="0">
                    <a:solidFill>
                      <a:schemeClr val="accent5">
                        <a:lumMod val="60000"/>
                        <a:lumOff val="40000"/>
                      </a:schemeClr>
                    </a:solidFill>
                  </a:tcPr>
                </a:tc>
                <a:tc gridSpan="2">
                  <a:txBody>
                    <a:bodyPr/>
                    <a:lstStyle/>
                    <a:p>
                      <a:pPr algn="ctr">
                        <a:lnSpc>
                          <a:spcPct val="115000"/>
                        </a:lnSpc>
                        <a:spcAft>
                          <a:spcPts val="0"/>
                        </a:spcAft>
                      </a:pPr>
                      <a:r>
                        <a:rPr lang="de-DE" sz="1400" dirty="0" smtClean="0">
                          <a:effectLst/>
                        </a:rPr>
                        <a:t>Projektprüfung</a:t>
                      </a:r>
                      <a:br>
                        <a:rPr lang="de-DE" sz="1400" dirty="0" smtClean="0">
                          <a:effectLst/>
                        </a:rPr>
                      </a:br>
                      <a:r>
                        <a:rPr lang="de-DE" sz="1000" dirty="0" smtClean="0">
                          <a:effectLst/>
                        </a:rPr>
                        <a:t>Soziales/ Wirtschaft/ Technik</a:t>
                      </a:r>
                      <a:endParaRPr lang="de-DE" sz="1400" dirty="0">
                        <a:effectLst/>
                        <a:latin typeface="Calibri"/>
                        <a:ea typeface="Calibri"/>
                        <a:cs typeface="Times New Roman"/>
                      </a:endParaRPr>
                    </a:p>
                  </a:txBody>
                  <a:tcPr marL="68580" marR="68580" marT="0" marB="0">
                    <a:solidFill>
                      <a:srgbClr val="FFC000"/>
                    </a:solidFill>
                  </a:tcPr>
                </a:tc>
                <a:tc hMerge="1">
                  <a:txBody>
                    <a:bodyPr/>
                    <a:lstStyle/>
                    <a:p>
                      <a:endParaRPr lang="de-DE"/>
                    </a:p>
                  </a:txBody>
                  <a:tcPr/>
                </a:tc>
              </a:tr>
              <a:tr h="803072">
                <a:tc>
                  <a:txBody>
                    <a:bodyPr/>
                    <a:lstStyle/>
                    <a:p>
                      <a:pPr algn="ctr">
                        <a:lnSpc>
                          <a:spcPct val="115000"/>
                        </a:lnSpc>
                        <a:spcAft>
                          <a:spcPts val="0"/>
                        </a:spcAft>
                      </a:pPr>
                      <a:r>
                        <a:rPr lang="de-DE" sz="1400" dirty="0">
                          <a:effectLst/>
                        </a:rPr>
                        <a:t>Wahl aus 1 </a:t>
                      </a:r>
                      <a:br>
                        <a:rPr lang="de-DE" sz="1400" dirty="0">
                          <a:effectLst/>
                        </a:rPr>
                      </a:br>
                      <a:r>
                        <a:rPr lang="de-DE" sz="1400" dirty="0">
                          <a:effectLst/>
                        </a:rPr>
                        <a:t>(Wertung x1) </a:t>
                      </a:r>
                      <a:endParaRPr lang="de-DE"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Kunst</a:t>
                      </a:r>
                      <a:endParaRPr lang="de-DE"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Sport</a:t>
                      </a:r>
                      <a:endParaRPr lang="de-DE"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Ethik/ Religion</a:t>
                      </a:r>
                      <a:endParaRPr lang="de-DE"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Informatik</a:t>
                      </a:r>
                      <a:endParaRPr lang="de-DE"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smtClean="0">
                          <a:effectLst/>
                          <a:latin typeface="Calibri"/>
                          <a:ea typeface="Calibri"/>
                          <a:cs typeface="Times New Roman"/>
                        </a:rPr>
                        <a:t>Musik</a:t>
                      </a:r>
                      <a:endParaRPr lang="de-DE" sz="1400" dirty="0">
                        <a:effectLst/>
                        <a:latin typeface="Calibri"/>
                        <a:ea typeface="Calibri"/>
                        <a:cs typeface="Times New Roman"/>
                      </a:endParaRPr>
                    </a:p>
                  </a:txBody>
                  <a:tcPr marL="68580" marR="68580" marT="0" marB="0"/>
                </a:tc>
              </a:tr>
            </a:tbl>
          </a:graphicData>
        </a:graphic>
      </p:graphicFrame>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021288"/>
            <a:ext cx="1865939" cy="74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1054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412776"/>
          </a:xfrm>
        </p:spPr>
        <p:txBody>
          <a:bodyPr/>
          <a:lstStyle/>
          <a:p>
            <a:r>
              <a:rPr lang="de-DE" sz="4000" u="sng" dirty="0" smtClean="0"/>
              <a:t>Ablauf der jeweiligen Prüfung </a:t>
            </a:r>
            <a:br>
              <a:rPr lang="de-DE" sz="4000" u="sng" dirty="0" smtClean="0"/>
            </a:br>
            <a:r>
              <a:rPr lang="de-DE" sz="4000" dirty="0" smtClean="0">
                <a:solidFill>
                  <a:srgbClr val="FF0000"/>
                </a:solidFill>
              </a:rPr>
              <a:t>Deutsch</a:t>
            </a:r>
            <a:endParaRPr lang="de-DE" sz="4000" dirty="0">
              <a:solidFill>
                <a:srgbClr val="FF0000"/>
              </a:solidFill>
            </a:endParaRPr>
          </a:p>
        </p:txBody>
      </p:sp>
      <p:sp>
        <p:nvSpPr>
          <p:cNvPr id="3" name="Inhaltsplatzhalter 2"/>
          <p:cNvSpPr>
            <a:spLocks noGrp="1"/>
          </p:cNvSpPr>
          <p:nvPr>
            <p:ph idx="1"/>
          </p:nvPr>
        </p:nvSpPr>
        <p:spPr>
          <a:xfrm>
            <a:off x="467544" y="1340768"/>
            <a:ext cx="8229600" cy="5073427"/>
          </a:xfrm>
        </p:spPr>
        <p:txBody>
          <a:bodyPr>
            <a:normAutofit fontScale="77500" lnSpcReduction="20000"/>
          </a:bodyPr>
          <a:lstStyle/>
          <a:p>
            <a:r>
              <a:rPr lang="de-DE" sz="2400" b="1" dirty="0" smtClean="0"/>
              <a:t>Zeit: </a:t>
            </a:r>
            <a:r>
              <a:rPr lang="de-DE" sz="2400" b="1" i="1" dirty="0" smtClean="0"/>
              <a:t>195 min</a:t>
            </a:r>
            <a:endParaRPr lang="de-DE" sz="2400" b="1" i="1" dirty="0"/>
          </a:p>
          <a:p>
            <a:r>
              <a:rPr lang="de-DE" sz="2400" b="1" dirty="0" smtClean="0"/>
              <a:t>Teil A		Zuhören </a:t>
            </a:r>
            <a:endParaRPr lang="de-DE" sz="2400" b="1" dirty="0"/>
          </a:p>
          <a:p>
            <a:r>
              <a:rPr lang="de-DE" sz="2400" b="1" dirty="0" smtClean="0"/>
              <a:t>Teil B		Sprachgebrauch </a:t>
            </a:r>
            <a:r>
              <a:rPr lang="de-DE" sz="2400" b="1" dirty="0"/>
              <a:t>– Sprachbetrachtung </a:t>
            </a:r>
            <a:endParaRPr lang="de-DE" sz="2400" b="1" dirty="0" smtClean="0"/>
          </a:p>
          <a:p>
            <a:pPr marL="0" indent="0">
              <a:buNone/>
            </a:pPr>
            <a:r>
              <a:rPr lang="de-DE" sz="2400" b="1" dirty="0"/>
              <a:t>	</a:t>
            </a:r>
            <a:r>
              <a:rPr lang="de-DE" sz="2400" b="1" dirty="0" smtClean="0"/>
              <a:t>	Sprachgebrauch </a:t>
            </a:r>
            <a:r>
              <a:rPr lang="de-DE" sz="2400" b="1" dirty="0"/>
              <a:t>– </a:t>
            </a:r>
            <a:r>
              <a:rPr lang="de-DE" sz="2400" b="1" dirty="0" smtClean="0"/>
              <a:t>Rechtschreibung</a:t>
            </a:r>
          </a:p>
          <a:p>
            <a:pPr lvl="1">
              <a:buFont typeface="Wingdings" panose="05000000000000000000" pitchFamily="2" charset="2"/>
              <a:buChar char="Ø"/>
            </a:pPr>
            <a:r>
              <a:rPr lang="de-DE" sz="2000" dirty="0" smtClean="0"/>
              <a:t>Mögliche </a:t>
            </a:r>
            <a:r>
              <a:rPr lang="de-DE" sz="2000" dirty="0"/>
              <a:t>Inhalte: Rechtschreibstrategien, Zeichensetzung, Wortarten, Satzglieder, Aktiv und Passiv, Zeiten, Fremdwörter, Redensarten, </a:t>
            </a:r>
            <a:r>
              <a:rPr lang="de-DE" sz="2000" dirty="0" smtClean="0"/>
              <a:t>…</a:t>
            </a:r>
            <a:br>
              <a:rPr lang="de-DE" sz="2000" dirty="0" smtClean="0"/>
            </a:br>
            <a:endParaRPr lang="de-DE" sz="2000" dirty="0" smtClean="0"/>
          </a:p>
          <a:p>
            <a:r>
              <a:rPr lang="de-DE" sz="2400" b="1" dirty="0" smtClean="0"/>
              <a:t>Teil C		Lesen </a:t>
            </a:r>
          </a:p>
          <a:p>
            <a:pPr lvl="1">
              <a:buFont typeface="Wingdings" panose="05000000000000000000" pitchFamily="2" charset="2"/>
              <a:buChar char="Ø"/>
            </a:pPr>
            <a:r>
              <a:rPr lang="de-DE" sz="2100" dirty="0"/>
              <a:t>Für die Textarbeit wird nur ein Text angeboten: ein Sachtext </a:t>
            </a:r>
            <a:r>
              <a:rPr lang="de-DE" sz="2100" u="sng" dirty="0"/>
              <a:t>oder</a:t>
            </a:r>
            <a:r>
              <a:rPr lang="de-DE" sz="2100" dirty="0"/>
              <a:t> ein literarischer Text. </a:t>
            </a:r>
            <a:endParaRPr lang="de-DE" sz="2100" dirty="0" smtClean="0"/>
          </a:p>
          <a:p>
            <a:pPr lvl="1">
              <a:buFont typeface="Wingdings" panose="05000000000000000000" pitchFamily="2" charset="2"/>
              <a:buChar char="Ø"/>
            </a:pPr>
            <a:r>
              <a:rPr lang="de-DE" sz="2100" dirty="0" smtClean="0"/>
              <a:t>Zum </a:t>
            </a:r>
            <a:r>
              <a:rPr lang="de-DE" sz="2100" dirty="0"/>
              <a:t>Sachtext gehören immer weitere Informationsquellen, die zum Thema passen, z. B. Schaubilder, Tabellen, Gesetzestexte, Anzeigen. Diese zusätzlichen Materialien müssen bei der Bearbeitung der Aufgaben teilweise mit einbezogen werden. </a:t>
            </a:r>
            <a:endParaRPr lang="de-DE" sz="2100" dirty="0" smtClean="0"/>
          </a:p>
          <a:p>
            <a:pPr lvl="1">
              <a:buFont typeface="Wingdings" panose="05000000000000000000" pitchFamily="2" charset="2"/>
              <a:buChar char="Ø"/>
            </a:pPr>
            <a:r>
              <a:rPr lang="de-DE" sz="2100" dirty="0" smtClean="0"/>
              <a:t>Der </a:t>
            </a:r>
            <a:r>
              <a:rPr lang="de-DE" sz="2100" dirty="0"/>
              <a:t>literarische Text kann mit zusätzlichen Materialien kombiniert werden, die zum Thema passen, z. B. ein Bild, eine Statistik, eine Zeitungsmeldung, eine Karikatur o. Ä. Diese zusätzlichen Materialien müssen bei der Bearbeitung der Aufgaben teilweise mit einbezogen werden</a:t>
            </a:r>
            <a:r>
              <a:rPr lang="de-DE" sz="2400" dirty="0"/>
              <a:t>.  </a:t>
            </a:r>
            <a:r>
              <a:rPr lang="de-DE" sz="2400" dirty="0" smtClean="0"/>
              <a:t/>
            </a:r>
            <a:br>
              <a:rPr lang="de-DE" sz="2400" dirty="0" smtClean="0"/>
            </a:br>
            <a:endParaRPr lang="de-DE" sz="2400" dirty="0" smtClean="0"/>
          </a:p>
          <a:p>
            <a:r>
              <a:rPr lang="de-DE" sz="2400" b="1" dirty="0" smtClean="0"/>
              <a:t>Teil </a:t>
            </a:r>
            <a:r>
              <a:rPr lang="de-DE" sz="2400" b="1" dirty="0"/>
              <a:t>D 	</a:t>
            </a:r>
            <a:r>
              <a:rPr lang="de-DE" sz="2400" b="1" dirty="0" smtClean="0"/>
              <a:t>Schreiben</a:t>
            </a:r>
          </a:p>
          <a:p>
            <a:pPr lvl="1">
              <a:buFont typeface="Wingdings" panose="05000000000000000000" pitchFamily="2" charset="2"/>
              <a:buChar char="Ø"/>
            </a:pPr>
            <a:r>
              <a:rPr lang="de-DE" sz="2000" dirty="0" smtClean="0"/>
              <a:t>Hierbei </a:t>
            </a:r>
            <a:r>
              <a:rPr lang="de-DE" sz="2000" dirty="0"/>
              <a:t>hat man die Wahl zwischen zwei Aufgabengruppen. Jede/r Prüfling muss sich hierbei für eine Gruppe entscheiden und dann alle drei Aufgaben im geforderten Umfang bearbeiten.</a:t>
            </a:r>
          </a:p>
          <a:p>
            <a:pPr lvl="1"/>
            <a:endParaRPr lang="de-DE" sz="2400" i="1" dirty="0">
              <a:solidFill>
                <a:schemeClr val="tx2"/>
              </a:solidFill>
            </a:endParaRPr>
          </a:p>
          <a:p>
            <a:pPr marL="457200" lvl="1" indent="0">
              <a:buNone/>
            </a:pPr>
            <a:endParaRPr lang="de-DE" sz="2400" i="1" dirty="0">
              <a:solidFill>
                <a:schemeClr val="tx2"/>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021288"/>
            <a:ext cx="1865939" cy="74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9330" y="0"/>
            <a:ext cx="1304670" cy="130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7831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412776"/>
          </a:xfrm>
        </p:spPr>
        <p:txBody>
          <a:bodyPr/>
          <a:lstStyle/>
          <a:p>
            <a:r>
              <a:rPr lang="de-DE" sz="4000" u="sng" dirty="0" smtClean="0"/>
              <a:t>Ablauf der jeweiligen Prüfung </a:t>
            </a:r>
            <a:br>
              <a:rPr lang="de-DE" sz="4000" u="sng" dirty="0" smtClean="0"/>
            </a:br>
            <a:r>
              <a:rPr lang="de-DE" sz="4000" dirty="0" smtClean="0">
                <a:solidFill>
                  <a:srgbClr val="FF0000"/>
                </a:solidFill>
              </a:rPr>
              <a:t>Deutsch</a:t>
            </a:r>
            <a:endParaRPr lang="de-DE" sz="4000" dirty="0">
              <a:solidFill>
                <a:srgbClr val="FF0000"/>
              </a:solidFill>
            </a:endParaRPr>
          </a:p>
        </p:txBody>
      </p:sp>
      <p:sp>
        <p:nvSpPr>
          <p:cNvPr id="3" name="Inhaltsplatzhalter 2"/>
          <p:cNvSpPr>
            <a:spLocks noGrp="1"/>
          </p:cNvSpPr>
          <p:nvPr>
            <p:ph idx="1"/>
          </p:nvPr>
        </p:nvSpPr>
        <p:spPr>
          <a:xfrm>
            <a:off x="467544" y="1340768"/>
            <a:ext cx="8229600" cy="5073427"/>
          </a:xfrm>
        </p:spPr>
        <p:txBody>
          <a:bodyPr>
            <a:normAutofit/>
          </a:bodyPr>
          <a:lstStyle/>
          <a:p>
            <a:r>
              <a:rPr lang="de-DE" sz="2400" b="1" dirty="0" smtClean="0"/>
              <a:t>Zugelassene Hilfsmittel:</a:t>
            </a:r>
          </a:p>
          <a:p>
            <a:pPr lvl="1"/>
            <a:r>
              <a:rPr lang="de-DE" sz="2200" b="1" dirty="0" smtClean="0"/>
              <a:t>Wörterbuch Deutsch</a:t>
            </a:r>
            <a:endParaRPr lang="de-DE" sz="2200" dirty="0"/>
          </a:p>
          <a:p>
            <a:pPr marL="457200" lvl="1" indent="0">
              <a:buNone/>
            </a:pPr>
            <a:endParaRPr lang="de-DE" sz="2400" i="1" dirty="0">
              <a:solidFill>
                <a:schemeClr val="tx2"/>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021288"/>
            <a:ext cx="1865939" cy="74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9330" y="0"/>
            <a:ext cx="1304670" cy="130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2564904"/>
            <a:ext cx="2307159" cy="3387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6354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021288"/>
            <a:ext cx="1865939" cy="74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Inhaltsplatzhalter 3"/>
          <p:cNvSpPr>
            <a:spLocks noGrp="1"/>
          </p:cNvSpPr>
          <p:nvPr>
            <p:ph idx="1"/>
          </p:nvPr>
        </p:nvSpPr>
        <p:spPr/>
        <p:txBody>
          <a:bodyPr>
            <a:normAutofit/>
          </a:bodyPr>
          <a:lstStyle/>
          <a:p>
            <a:r>
              <a:rPr lang="de-DE" sz="2400" b="1" dirty="0" smtClean="0"/>
              <a:t>Zeit: </a:t>
            </a:r>
            <a:r>
              <a:rPr lang="de-DE" sz="2400" b="1" i="1" dirty="0" smtClean="0"/>
              <a:t>120 min</a:t>
            </a:r>
          </a:p>
          <a:p>
            <a:r>
              <a:rPr lang="de-DE" sz="2400" b="1" dirty="0" smtClean="0"/>
              <a:t>Teil A	Kopfrechnen (30 min.) </a:t>
            </a:r>
          </a:p>
          <a:p>
            <a:r>
              <a:rPr lang="de-DE" sz="2400" b="1" dirty="0" smtClean="0"/>
              <a:t>Teil B		</a:t>
            </a:r>
          </a:p>
          <a:p>
            <a:pPr lvl="1">
              <a:buFont typeface="Wingdings" panose="05000000000000000000" pitchFamily="2" charset="2"/>
              <a:buChar char="Ø"/>
            </a:pPr>
            <a:r>
              <a:rPr lang="de-DE" sz="2000" dirty="0" smtClean="0"/>
              <a:t>Mögliche Inhalte: </a:t>
            </a:r>
            <a:br>
              <a:rPr lang="de-DE" sz="2000" dirty="0" smtClean="0"/>
            </a:br>
            <a:r>
              <a:rPr lang="de-DE" sz="2000" dirty="0" smtClean="0"/>
              <a:t>LB 1: Prozent- und Zinsrechnung </a:t>
            </a:r>
            <a:br>
              <a:rPr lang="de-DE" sz="2000" dirty="0" smtClean="0"/>
            </a:br>
            <a:r>
              <a:rPr lang="de-DE" sz="2000" dirty="0" smtClean="0"/>
              <a:t>LB</a:t>
            </a:r>
            <a:r>
              <a:rPr lang="de-DE" sz="2000" dirty="0"/>
              <a:t> </a:t>
            </a:r>
            <a:r>
              <a:rPr lang="de-DE" sz="2000" dirty="0" smtClean="0"/>
              <a:t>2: Potenzen</a:t>
            </a:r>
            <a:br>
              <a:rPr lang="de-DE" sz="2000" dirty="0" smtClean="0"/>
            </a:br>
            <a:r>
              <a:rPr lang="de-DE" sz="2000" dirty="0" smtClean="0"/>
              <a:t>LB 3: Geometrische </a:t>
            </a:r>
            <a:r>
              <a:rPr lang="de-DE" sz="2000" dirty="0"/>
              <a:t>Figuren, Körper und </a:t>
            </a:r>
            <a:r>
              <a:rPr lang="de-DE" sz="2000" dirty="0" smtClean="0"/>
              <a:t>Lagebeziehungen</a:t>
            </a:r>
            <a:br>
              <a:rPr lang="de-DE" sz="2000" dirty="0" smtClean="0"/>
            </a:br>
            <a:r>
              <a:rPr lang="de-DE" sz="2000" dirty="0" smtClean="0"/>
              <a:t>LB </a:t>
            </a:r>
            <a:r>
              <a:rPr lang="de-DE" sz="2000" dirty="0"/>
              <a:t>4</a:t>
            </a:r>
            <a:r>
              <a:rPr lang="de-DE" sz="2000" dirty="0" smtClean="0"/>
              <a:t>: Flächeninhalt </a:t>
            </a:r>
            <a:r>
              <a:rPr lang="de-DE" sz="2000" dirty="0"/>
              <a:t>– </a:t>
            </a:r>
            <a:r>
              <a:rPr lang="de-DE" sz="2000" dirty="0" smtClean="0"/>
              <a:t>Vielecke</a:t>
            </a:r>
            <a:br>
              <a:rPr lang="de-DE" sz="2000" dirty="0" smtClean="0"/>
            </a:br>
            <a:r>
              <a:rPr lang="de-DE" sz="2000" dirty="0" smtClean="0"/>
              <a:t>LB </a:t>
            </a:r>
            <a:r>
              <a:rPr lang="de-DE" sz="2000" dirty="0"/>
              <a:t>5</a:t>
            </a:r>
            <a:r>
              <a:rPr lang="de-DE" sz="2000" dirty="0" smtClean="0"/>
              <a:t>: Rauminhalt </a:t>
            </a:r>
            <a:r>
              <a:rPr lang="de-DE" sz="2000" dirty="0"/>
              <a:t>– Prismen, Pyramiden, </a:t>
            </a:r>
            <a:r>
              <a:rPr lang="de-DE" sz="2000" dirty="0" smtClean="0"/>
              <a:t>Kegel</a:t>
            </a:r>
            <a:br>
              <a:rPr lang="de-DE" sz="2000" dirty="0" smtClean="0"/>
            </a:br>
            <a:r>
              <a:rPr lang="de-DE" sz="2000" dirty="0" smtClean="0"/>
              <a:t>LB 6: Wahrscheinlichkeiten</a:t>
            </a:r>
            <a:br>
              <a:rPr lang="de-DE" sz="2000" dirty="0" smtClean="0"/>
            </a:br>
            <a:r>
              <a:rPr lang="de-DE" sz="2000" dirty="0" smtClean="0"/>
              <a:t>LB </a:t>
            </a:r>
            <a:r>
              <a:rPr lang="de-DE" sz="2000" dirty="0"/>
              <a:t>7</a:t>
            </a:r>
            <a:r>
              <a:rPr lang="de-DE" sz="2000" dirty="0" smtClean="0"/>
              <a:t>: Gleichungen</a:t>
            </a:r>
            <a:br>
              <a:rPr lang="de-DE" sz="2000" dirty="0" smtClean="0"/>
            </a:br>
            <a:r>
              <a:rPr lang="de-DE" sz="2000" dirty="0" smtClean="0"/>
              <a:t>LB </a:t>
            </a:r>
            <a:r>
              <a:rPr lang="de-DE" sz="2000" dirty="0"/>
              <a:t>8</a:t>
            </a:r>
            <a:r>
              <a:rPr lang="de-DE" sz="2000" dirty="0" smtClean="0"/>
              <a:t>: Funktionale </a:t>
            </a:r>
            <a:r>
              <a:rPr lang="de-DE" sz="2000" dirty="0"/>
              <a:t>Zusammenhänge</a:t>
            </a:r>
            <a:endParaRPr lang="de-DE" sz="2000" dirty="0">
              <a:hlinkClick r:id="rId3"/>
            </a:endParaRPr>
          </a:p>
          <a:p>
            <a:pPr marL="0" indent="0">
              <a:buNone/>
            </a:pPr>
            <a:endParaRPr lang="de-DE" sz="2000" dirty="0" smtClean="0"/>
          </a:p>
          <a:p>
            <a:endParaRPr lang="de-DE" dirty="0"/>
          </a:p>
        </p:txBody>
      </p:sp>
      <p:sp>
        <p:nvSpPr>
          <p:cNvPr id="8" name="Titel 1"/>
          <p:cNvSpPr>
            <a:spLocks noGrp="1"/>
          </p:cNvSpPr>
          <p:nvPr>
            <p:ph type="title"/>
          </p:nvPr>
        </p:nvSpPr>
        <p:spPr/>
        <p:txBody>
          <a:bodyPr>
            <a:normAutofit fontScale="90000"/>
          </a:bodyPr>
          <a:lstStyle/>
          <a:p>
            <a:r>
              <a:rPr lang="de-DE" sz="4000" u="sng" dirty="0" smtClean="0"/>
              <a:t>Ablauf der jeweiligen Prüfung </a:t>
            </a:r>
            <a:br>
              <a:rPr lang="de-DE" sz="4000" u="sng" dirty="0" smtClean="0"/>
            </a:br>
            <a:r>
              <a:rPr lang="de-DE" sz="4000" dirty="0" smtClean="0">
                <a:solidFill>
                  <a:srgbClr val="00B0F0"/>
                </a:solidFill>
              </a:rPr>
              <a:t>Mathe</a:t>
            </a:r>
            <a:endParaRPr lang="de-DE" sz="4000" dirty="0">
              <a:solidFill>
                <a:srgbClr val="00B0F0"/>
              </a:solidFill>
            </a:endParaRPr>
          </a:p>
        </p:txBody>
      </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7666"/>
          <a:stretch/>
        </p:blipFill>
        <p:spPr bwMode="auto">
          <a:xfrm>
            <a:off x="7350736" y="29690"/>
            <a:ext cx="1799510"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4822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021288"/>
            <a:ext cx="1865939" cy="74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Inhaltsplatzhalter 3"/>
          <p:cNvSpPr>
            <a:spLocks noGrp="1"/>
          </p:cNvSpPr>
          <p:nvPr>
            <p:ph idx="1"/>
          </p:nvPr>
        </p:nvSpPr>
        <p:spPr/>
        <p:txBody>
          <a:bodyPr>
            <a:normAutofit/>
          </a:bodyPr>
          <a:lstStyle/>
          <a:p>
            <a:r>
              <a:rPr lang="de-DE" sz="2400" b="1" dirty="0" smtClean="0"/>
              <a:t>Zugelassene Hilfsmittel: </a:t>
            </a:r>
            <a:br>
              <a:rPr lang="de-DE" sz="2400" b="1" dirty="0" smtClean="0"/>
            </a:br>
            <a:endParaRPr lang="de-DE" sz="2400" dirty="0"/>
          </a:p>
          <a:p>
            <a:pPr lvl="1"/>
            <a:r>
              <a:rPr lang="de-DE" sz="2200" b="1" dirty="0" smtClean="0"/>
              <a:t>Mathematik-Formelsammlung </a:t>
            </a:r>
            <a:r>
              <a:rPr lang="de-DE" sz="2200" b="1" dirty="0"/>
              <a:t>für die Mittelschule</a:t>
            </a:r>
            <a:endParaRPr lang="de-DE" sz="2200" dirty="0"/>
          </a:p>
          <a:p>
            <a:pPr lvl="1"/>
            <a:r>
              <a:rPr lang="de-DE" sz="2200" b="1" dirty="0" smtClean="0"/>
              <a:t>Taschenrechner </a:t>
            </a:r>
            <a:r>
              <a:rPr lang="de-DE" sz="2200" b="1" dirty="0"/>
              <a:t>bitte selbst mitbringen. Für die Prüfung ist z. B. </a:t>
            </a:r>
            <a:r>
              <a:rPr lang="de-DE" sz="2200" b="1" dirty="0" smtClean="0"/>
              <a:t>folgendes </a:t>
            </a:r>
            <a:r>
              <a:rPr lang="de-DE" sz="2200" b="1" dirty="0"/>
              <a:t>Modell zugelassen: CASIO FX 85 DE+</a:t>
            </a:r>
            <a:endParaRPr lang="de-DE" sz="2200" dirty="0"/>
          </a:p>
          <a:p>
            <a:pPr lvl="1"/>
            <a:r>
              <a:rPr lang="de-DE" sz="2200" b="1" dirty="0" smtClean="0"/>
              <a:t>Geodreieck</a:t>
            </a:r>
            <a:r>
              <a:rPr lang="de-DE" sz="2200" b="1" dirty="0"/>
              <a:t>, Zirkel, Lineal, Bleistift, Spitzer, Radiergummi</a:t>
            </a:r>
            <a:endParaRPr lang="de-DE" sz="2200" dirty="0"/>
          </a:p>
          <a:p>
            <a:endParaRPr lang="de-DE" sz="2400" b="1" dirty="0" smtClean="0"/>
          </a:p>
          <a:p>
            <a:endParaRPr lang="de-DE" sz="2000" dirty="0" smtClean="0"/>
          </a:p>
          <a:p>
            <a:endParaRPr lang="de-DE" dirty="0"/>
          </a:p>
        </p:txBody>
      </p:sp>
      <p:sp>
        <p:nvSpPr>
          <p:cNvPr id="8" name="Titel 1"/>
          <p:cNvSpPr>
            <a:spLocks noGrp="1"/>
          </p:cNvSpPr>
          <p:nvPr>
            <p:ph type="title"/>
          </p:nvPr>
        </p:nvSpPr>
        <p:spPr/>
        <p:txBody>
          <a:bodyPr>
            <a:normAutofit fontScale="90000"/>
          </a:bodyPr>
          <a:lstStyle/>
          <a:p>
            <a:r>
              <a:rPr lang="de-DE" sz="4000" u="sng" dirty="0" smtClean="0"/>
              <a:t>Ablauf der jeweiligen Prüfung </a:t>
            </a:r>
            <a:br>
              <a:rPr lang="de-DE" sz="4000" u="sng" dirty="0" smtClean="0"/>
            </a:br>
            <a:r>
              <a:rPr lang="de-DE" sz="4000" dirty="0" smtClean="0">
                <a:solidFill>
                  <a:srgbClr val="00B0F0"/>
                </a:solidFill>
              </a:rPr>
              <a:t>Mathe</a:t>
            </a:r>
            <a:endParaRPr lang="de-DE" sz="4000" dirty="0">
              <a:solidFill>
                <a:srgbClr val="00B0F0"/>
              </a:solidFill>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666"/>
          <a:stretch/>
        </p:blipFill>
        <p:spPr bwMode="auto">
          <a:xfrm>
            <a:off x="7350736" y="29690"/>
            <a:ext cx="1799510"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4005064"/>
            <a:ext cx="1777380" cy="2520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507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412776"/>
          </a:xfrm>
        </p:spPr>
        <p:txBody>
          <a:bodyPr/>
          <a:lstStyle/>
          <a:p>
            <a:r>
              <a:rPr lang="de-DE" sz="4000" u="sng" dirty="0" smtClean="0"/>
              <a:t>Ablauf der jeweiligen Prüfung </a:t>
            </a:r>
            <a:br>
              <a:rPr lang="de-DE" sz="4000" u="sng" dirty="0" smtClean="0"/>
            </a:br>
            <a:r>
              <a:rPr lang="de-DE" sz="4000" dirty="0" smtClean="0">
                <a:solidFill>
                  <a:srgbClr val="FFC000"/>
                </a:solidFill>
              </a:rPr>
              <a:t>Englisch – mündliche Prüfung</a:t>
            </a:r>
            <a:endParaRPr lang="de-DE" sz="4000" dirty="0">
              <a:solidFill>
                <a:srgbClr val="FFC000"/>
              </a:solidFill>
            </a:endParaRPr>
          </a:p>
        </p:txBody>
      </p:sp>
      <p:sp>
        <p:nvSpPr>
          <p:cNvPr id="3" name="Inhaltsplatzhalter 2"/>
          <p:cNvSpPr>
            <a:spLocks noGrp="1"/>
          </p:cNvSpPr>
          <p:nvPr>
            <p:ph idx="1"/>
          </p:nvPr>
        </p:nvSpPr>
        <p:spPr>
          <a:xfrm>
            <a:off x="467544" y="1340768"/>
            <a:ext cx="8229600" cy="5073427"/>
          </a:xfrm>
        </p:spPr>
        <p:txBody>
          <a:bodyPr>
            <a:normAutofit fontScale="92500" lnSpcReduction="20000"/>
          </a:bodyPr>
          <a:lstStyle/>
          <a:p>
            <a:r>
              <a:rPr lang="de-DE" sz="2400" b="1" dirty="0" smtClean="0"/>
              <a:t>Teil 1:	Picture-</a:t>
            </a:r>
            <a:r>
              <a:rPr lang="de-DE" sz="2400" b="1" dirty="0" err="1" smtClean="0"/>
              <a:t>based</a:t>
            </a:r>
            <a:r>
              <a:rPr lang="de-DE" sz="2400" b="1" dirty="0" smtClean="0"/>
              <a:t> Interview	</a:t>
            </a:r>
          </a:p>
          <a:p>
            <a:pPr lvl="1">
              <a:buFont typeface="Wingdings" panose="05000000000000000000" pitchFamily="2" charset="2"/>
              <a:buChar char="Ø"/>
            </a:pPr>
            <a:r>
              <a:rPr lang="de-DE" sz="2000" dirty="0" smtClean="0"/>
              <a:t>Auf Grundlage eines </a:t>
            </a:r>
            <a:r>
              <a:rPr lang="de-DE" sz="2000" dirty="0"/>
              <a:t>unbekannten Bildes </a:t>
            </a:r>
            <a:r>
              <a:rPr lang="de-DE" sz="2000" dirty="0" smtClean="0"/>
              <a:t>Prüfung des zusammenhängende</a:t>
            </a:r>
            <a:r>
              <a:rPr lang="de-DE" sz="2000" dirty="0"/>
              <a:t>, dialogische </a:t>
            </a:r>
            <a:r>
              <a:rPr lang="de-DE" sz="2000" dirty="0" smtClean="0"/>
              <a:t>Sprechens </a:t>
            </a:r>
          </a:p>
          <a:p>
            <a:pPr lvl="1">
              <a:buFont typeface="Wingdings" panose="05000000000000000000" pitchFamily="2" charset="2"/>
              <a:buChar char="Ø"/>
            </a:pPr>
            <a:r>
              <a:rPr lang="de-DE" sz="2000" dirty="0" smtClean="0"/>
              <a:t>Auseinandersetzung mit einer sprachlich vorgegebenen Thematik mit Hilfe von Bildmaterial</a:t>
            </a:r>
          </a:p>
          <a:p>
            <a:pPr lvl="1">
              <a:buFont typeface="Wingdings" panose="05000000000000000000" pitchFamily="2" charset="2"/>
              <a:buChar char="Ø"/>
            </a:pPr>
            <a:r>
              <a:rPr lang="de-DE" sz="2000" dirty="0" smtClean="0"/>
              <a:t>Vorbereitungszeit </a:t>
            </a:r>
            <a:r>
              <a:rPr lang="de-DE" sz="2000" dirty="0"/>
              <a:t>während der Prüfung: 0,5 Minuten</a:t>
            </a:r>
            <a:r>
              <a:rPr lang="de-DE" sz="2000" dirty="0" smtClean="0"/>
              <a:t>.</a:t>
            </a:r>
            <a:endParaRPr lang="de-DE" sz="2000" b="1" dirty="0" smtClean="0"/>
          </a:p>
          <a:p>
            <a:r>
              <a:rPr lang="de-DE" sz="2400" b="1" dirty="0" smtClean="0"/>
              <a:t>Teil 2: 	Topic-</a:t>
            </a:r>
            <a:r>
              <a:rPr lang="de-DE" sz="2400" b="1" dirty="0" err="1" smtClean="0"/>
              <a:t>based</a:t>
            </a:r>
            <a:r>
              <a:rPr lang="de-DE" sz="2400" b="1" dirty="0" smtClean="0"/>
              <a:t> Talk </a:t>
            </a:r>
          </a:p>
          <a:p>
            <a:pPr lvl="1">
              <a:buFont typeface="Wingdings" panose="05000000000000000000" pitchFamily="2" charset="2"/>
              <a:buChar char="Ø"/>
            </a:pPr>
            <a:r>
              <a:rPr lang="de-DE" sz="2000" dirty="0" smtClean="0"/>
              <a:t>Zu einem vorgegebenen Thema 2 Minuten flüssig äußern</a:t>
            </a:r>
          </a:p>
          <a:p>
            <a:pPr lvl="1">
              <a:buFont typeface="Wingdings" panose="05000000000000000000" pitchFamily="2" charset="2"/>
              <a:buChar char="Ø"/>
            </a:pPr>
            <a:r>
              <a:rPr lang="de-DE" sz="2000" dirty="0" smtClean="0"/>
              <a:t>Gliederung des Themas in sechs Teilaspekte, davon werden drei selbständig gewählt </a:t>
            </a:r>
          </a:p>
          <a:p>
            <a:pPr lvl="1">
              <a:buFont typeface="Wingdings" panose="05000000000000000000" pitchFamily="2" charset="2"/>
              <a:buChar char="Ø"/>
            </a:pPr>
            <a:r>
              <a:rPr lang="de-DE" sz="2000" dirty="0" smtClean="0"/>
              <a:t>Vorbereitungszeit </a:t>
            </a:r>
            <a:r>
              <a:rPr lang="de-DE" sz="2000" dirty="0"/>
              <a:t>während der Prüfung: 1,5 Minuten.</a:t>
            </a:r>
          </a:p>
          <a:p>
            <a:pPr marL="0" indent="0">
              <a:buNone/>
            </a:pPr>
            <a:endParaRPr lang="de-DE" sz="2400" dirty="0" smtClean="0"/>
          </a:p>
          <a:p>
            <a:r>
              <a:rPr lang="de-DE" sz="2400" b="1" dirty="0" smtClean="0"/>
              <a:t>Teil 3: Guides </a:t>
            </a:r>
            <a:r>
              <a:rPr lang="de-DE" sz="2400" b="1" dirty="0" err="1" smtClean="0"/>
              <a:t>Dialogue</a:t>
            </a:r>
            <a:endParaRPr lang="de-DE" sz="2400" b="1" dirty="0" smtClean="0"/>
          </a:p>
          <a:p>
            <a:pPr lvl="1">
              <a:buFont typeface="Wingdings" panose="05000000000000000000" pitchFamily="2" charset="2"/>
              <a:buChar char="Ø"/>
            </a:pPr>
            <a:r>
              <a:rPr lang="de-DE" sz="2000" dirty="0" smtClean="0"/>
              <a:t>Teilnahme </a:t>
            </a:r>
            <a:r>
              <a:rPr lang="de-DE" sz="2000" dirty="0"/>
              <a:t>an Gesprächen </a:t>
            </a:r>
            <a:endParaRPr lang="de-DE" sz="2000" dirty="0" smtClean="0"/>
          </a:p>
          <a:p>
            <a:pPr lvl="1">
              <a:buFont typeface="Wingdings" panose="05000000000000000000" pitchFamily="2" charset="2"/>
              <a:buChar char="Ø"/>
            </a:pPr>
            <a:r>
              <a:rPr lang="de-DE" sz="2000" dirty="0" smtClean="0"/>
              <a:t>Bewältigung von sprachlichen Alltagssituationen </a:t>
            </a:r>
          </a:p>
          <a:p>
            <a:pPr lvl="1">
              <a:buFont typeface="Wingdings" panose="05000000000000000000" pitchFamily="2" charset="2"/>
              <a:buChar char="Ø"/>
            </a:pPr>
            <a:r>
              <a:rPr lang="de-DE" sz="2000" dirty="0" smtClean="0"/>
              <a:t>Übersetzung von Deutsch </a:t>
            </a:r>
            <a:r>
              <a:rPr lang="de-DE" sz="2000" dirty="0"/>
              <a:t>– Englisch / Englisch </a:t>
            </a:r>
            <a:r>
              <a:rPr lang="de-DE" sz="2000" dirty="0" smtClean="0"/>
              <a:t>– Deutsch</a:t>
            </a:r>
            <a:endParaRPr lang="de-DE" sz="20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021288"/>
            <a:ext cx="1865939" cy="74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302" b="18604"/>
          <a:stretch/>
        </p:blipFill>
        <p:spPr bwMode="auto">
          <a:xfrm>
            <a:off x="7693612" y="99249"/>
            <a:ext cx="1450388" cy="101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010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412776"/>
          </a:xfrm>
        </p:spPr>
        <p:txBody>
          <a:bodyPr/>
          <a:lstStyle/>
          <a:p>
            <a:r>
              <a:rPr lang="de-DE" sz="4000" u="sng" dirty="0" smtClean="0"/>
              <a:t>Ablauf der jeweiligen Prüfung </a:t>
            </a:r>
            <a:br>
              <a:rPr lang="de-DE" sz="4000" u="sng" dirty="0" smtClean="0"/>
            </a:br>
            <a:r>
              <a:rPr lang="de-DE" sz="4000" dirty="0" smtClean="0">
                <a:solidFill>
                  <a:srgbClr val="FFC000"/>
                </a:solidFill>
              </a:rPr>
              <a:t>Englisch - schriftlich</a:t>
            </a:r>
            <a:endParaRPr lang="de-DE" sz="4000" dirty="0">
              <a:solidFill>
                <a:srgbClr val="FFC000"/>
              </a:solidFill>
            </a:endParaRPr>
          </a:p>
        </p:txBody>
      </p:sp>
      <p:sp>
        <p:nvSpPr>
          <p:cNvPr id="3" name="Inhaltsplatzhalter 2"/>
          <p:cNvSpPr>
            <a:spLocks noGrp="1"/>
          </p:cNvSpPr>
          <p:nvPr>
            <p:ph idx="1"/>
          </p:nvPr>
        </p:nvSpPr>
        <p:spPr>
          <a:xfrm>
            <a:off x="467544" y="1340768"/>
            <a:ext cx="8229600" cy="5073427"/>
          </a:xfrm>
        </p:spPr>
        <p:txBody>
          <a:bodyPr>
            <a:normAutofit/>
          </a:bodyPr>
          <a:lstStyle/>
          <a:p>
            <a:r>
              <a:rPr lang="de-DE" sz="2400" b="1" dirty="0" smtClean="0"/>
              <a:t>Zeit: </a:t>
            </a:r>
            <a:r>
              <a:rPr lang="de-DE" sz="2400" b="1" i="1" dirty="0" smtClean="0"/>
              <a:t>120 min</a:t>
            </a:r>
            <a:endParaRPr lang="de-DE" sz="2400" b="1" i="1" dirty="0"/>
          </a:p>
          <a:p>
            <a:r>
              <a:rPr lang="de-DE" sz="2400" b="1" dirty="0" smtClean="0"/>
              <a:t>Teil A		Hörverstehen </a:t>
            </a:r>
            <a:endParaRPr lang="de-DE" sz="2400" b="1" dirty="0"/>
          </a:p>
          <a:p>
            <a:r>
              <a:rPr lang="de-DE" sz="2400" b="1" dirty="0" smtClean="0"/>
              <a:t>Teil B		Sprachgebrauch </a:t>
            </a:r>
          </a:p>
          <a:p>
            <a:r>
              <a:rPr lang="de-DE" sz="2400" b="1" dirty="0" smtClean="0"/>
              <a:t>Teil C		Leseverstehen </a:t>
            </a:r>
          </a:p>
          <a:p>
            <a:r>
              <a:rPr lang="de-DE" sz="2400" b="1" dirty="0" smtClean="0"/>
              <a:t>Teil D		Sprachmittlung</a:t>
            </a:r>
          </a:p>
          <a:p>
            <a:r>
              <a:rPr lang="de-DE" sz="2400" b="1" dirty="0" smtClean="0"/>
              <a:t>Teil E:		Text- und Medienkompetenz </a:t>
            </a:r>
          </a:p>
          <a:p>
            <a:r>
              <a:rPr lang="de-DE" sz="2400" b="1" dirty="0" smtClean="0"/>
              <a:t>Teil F:		Schreiben </a:t>
            </a:r>
            <a:r>
              <a:rPr lang="de-DE" sz="2400" dirty="0" smtClean="0"/>
              <a:t/>
            </a:r>
            <a:br>
              <a:rPr lang="de-DE" sz="2400" dirty="0" smtClean="0"/>
            </a:br>
            <a:endParaRPr lang="de-DE" sz="2400" dirty="0" smtClean="0"/>
          </a:p>
          <a:p>
            <a:pPr lvl="1"/>
            <a:endParaRPr lang="de-DE" sz="2400" i="1" dirty="0">
              <a:solidFill>
                <a:schemeClr val="tx2"/>
              </a:solidFill>
            </a:endParaRPr>
          </a:p>
          <a:p>
            <a:pPr marL="457200" lvl="1" indent="0">
              <a:buNone/>
            </a:pPr>
            <a:endParaRPr lang="de-DE" sz="2400" i="1" dirty="0">
              <a:solidFill>
                <a:schemeClr val="tx2"/>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021288"/>
            <a:ext cx="1865939" cy="74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302" b="18604"/>
          <a:stretch/>
        </p:blipFill>
        <p:spPr bwMode="auto">
          <a:xfrm>
            <a:off x="7693612" y="99249"/>
            <a:ext cx="1450388" cy="101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4445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631</Words>
  <Application>Microsoft Office PowerPoint</Application>
  <PresentationFormat>Bildschirmpräsentation (4:3)</PresentationFormat>
  <Paragraphs>212</Paragraphs>
  <Slides>22</Slides>
  <Notes>0</Notes>
  <HiddenSlides>0</HiddenSlides>
  <MMClips>0</MMClips>
  <ScaleCrop>false</ScaleCrop>
  <HeadingPairs>
    <vt:vector size="4" baseType="variant">
      <vt:variant>
        <vt:lpstr>Design</vt:lpstr>
      </vt:variant>
      <vt:variant>
        <vt:i4>1</vt:i4>
      </vt:variant>
      <vt:variant>
        <vt:lpstr>Folientitel</vt:lpstr>
      </vt:variant>
      <vt:variant>
        <vt:i4>22</vt:i4>
      </vt:variant>
    </vt:vector>
  </HeadingPairs>
  <TitlesOfParts>
    <vt:vector size="23" baseType="lpstr">
      <vt:lpstr>Larissa</vt:lpstr>
      <vt:lpstr>Informationsveranstaltung zum Qualifizierenden Mittelschulabschluss </vt:lpstr>
      <vt:lpstr>Agenda</vt:lpstr>
      <vt:lpstr>Die Wahl der Prüfungsfächer </vt:lpstr>
      <vt:lpstr>Ablauf der jeweiligen Prüfung  Deutsch</vt:lpstr>
      <vt:lpstr>Ablauf der jeweiligen Prüfung  Deutsch</vt:lpstr>
      <vt:lpstr>Ablauf der jeweiligen Prüfung  Mathe</vt:lpstr>
      <vt:lpstr>Ablauf der jeweiligen Prüfung  Mathe</vt:lpstr>
      <vt:lpstr>Ablauf der jeweiligen Prüfung  Englisch – mündliche Prüfung</vt:lpstr>
      <vt:lpstr>Ablauf der jeweiligen Prüfung  Englisch - schriftlich</vt:lpstr>
      <vt:lpstr>Ablauf der jeweiligen Prüfung  Englisch - schriftlich</vt:lpstr>
      <vt:lpstr>Ablauf der jeweiligen Prüfung  Geschichte – Politik- Geographie  (GPG)</vt:lpstr>
      <vt:lpstr>Ablauf der jeweiligen Prüfung  Geschichte – Politik- Geographie  (GPG)</vt:lpstr>
      <vt:lpstr>Ablauf der jeweiligen Prüfung  Natur und Technik  (NT)</vt:lpstr>
      <vt:lpstr>Ablauf der jeweiligen Prüfung</vt:lpstr>
      <vt:lpstr>Vorbereitung auf die Abschlussprüfung</vt:lpstr>
      <vt:lpstr>Vorbereitung auf die Abschlussprüfung</vt:lpstr>
      <vt:lpstr>Allgemeine Hinweise zum Prüfungstag</vt:lpstr>
      <vt:lpstr>Versuch des Unterschleifs</vt:lpstr>
      <vt:lpstr>Prüfungstermine  </vt:lpstr>
      <vt:lpstr>Prüfungstermine  </vt:lpstr>
      <vt:lpstr>Gesamtbewertung</vt:lpstr>
      <vt:lpstr>Zuständige Lehrkräfte</vt:lpstr>
    </vt:vector>
  </TitlesOfParts>
  <Company>VS Tutzing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Informationsveranstaltung zum Qualifizierenden Mittelschulabschluss</dc:title>
  <dc:creator>AProfLehrer</dc:creator>
  <cp:lastModifiedBy>AProfLehrer</cp:lastModifiedBy>
  <cp:revision>36</cp:revision>
  <dcterms:created xsi:type="dcterms:W3CDTF">2025-02-25T09:46:32Z</dcterms:created>
  <dcterms:modified xsi:type="dcterms:W3CDTF">2026-04-15T09:08:11Z</dcterms:modified>
</cp:coreProperties>
</file>